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28"/>
  </p:notesMasterIdLst>
  <p:sldIdLst>
    <p:sldId id="290" r:id="rId2"/>
    <p:sldId id="256" r:id="rId3"/>
    <p:sldId id="291" r:id="rId4"/>
    <p:sldId id="270" r:id="rId5"/>
    <p:sldId id="263" r:id="rId6"/>
    <p:sldId id="292" r:id="rId7"/>
    <p:sldId id="297" r:id="rId8"/>
    <p:sldId id="268" r:id="rId9"/>
    <p:sldId id="271" r:id="rId10"/>
    <p:sldId id="279" r:id="rId11"/>
    <p:sldId id="280" r:id="rId12"/>
    <p:sldId id="281" r:id="rId13"/>
    <p:sldId id="272" r:id="rId14"/>
    <p:sldId id="276" r:id="rId15"/>
    <p:sldId id="277" r:id="rId16"/>
    <p:sldId id="298" r:id="rId17"/>
    <p:sldId id="273" r:id="rId18"/>
    <p:sldId id="293" r:id="rId19"/>
    <p:sldId id="294" r:id="rId20"/>
    <p:sldId id="282" r:id="rId21"/>
    <p:sldId id="295" r:id="rId22"/>
    <p:sldId id="299" r:id="rId23"/>
    <p:sldId id="283" r:id="rId24"/>
    <p:sldId id="285" r:id="rId25"/>
    <p:sldId id="286" r:id="rId26"/>
    <p:sldId id="28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BB9D"/>
    <a:srgbClr val="FFFF00"/>
    <a:srgbClr val="8214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B45B30-CE51-3176-13C1-FADC03502E10}" v="1" dt="2023-11-14T01:12:12.001"/>
    <p1510:client id="{26FB678C-26D1-1DEE-433D-76FE0886A686}" v="423" dt="2023-11-29T03:27:27.254"/>
    <p1510:client id="{2B03F7E7-78E9-E3E2-1DBD-EBEA157A6871}" v="43" dt="2023-11-18T18:16:55.134"/>
    <p1510:client id="{2F28645D-B7FB-492A-B8A9-63D06A5EFC56}" v="81" dt="2023-10-28T20:39:28.777"/>
    <p1510:client id="{394E1491-F61F-5D96-18D8-599BB273D250}" v="152" dt="2023-10-30T22:01:43.521"/>
    <p1510:client id="{3BDC1D30-ABEB-1D66-90B9-464572B8CD97}" v="49" dt="2023-10-30T21:27:44.040"/>
    <p1510:client id="{3F9B97EA-D50F-F902-9758-6EEB7B983A4B}" v="5" dt="2023-11-18T05:28:28.092"/>
    <p1510:client id="{42B17FF0-A862-2615-5233-20D4076AF792}" v="60" dt="2023-11-29T03:50:42.978"/>
    <p1510:client id="{5C4186AB-F9CA-0211-1861-D365412A44E7}" v="1268" dt="2023-11-14T02:26:03.002"/>
    <p1510:client id="{5D8090C9-88D8-A2E7-C7F8-F3F4BD5714E1}" v="20" dt="2023-11-26T21:07:46.871"/>
    <p1510:client id="{60E1E35C-4791-7A4F-52B2-659B6DE66C11}" v="415" dt="2023-10-28T21:38:34.965"/>
    <p1510:client id="{6242B39C-64A0-00F1-AD03-14998C302683}" v="107" dt="2023-10-30T17:16:34.050"/>
    <p1510:client id="{6B7673FC-57F7-84D8-7D92-4FDBC68F7622}" v="2" dt="2023-11-25T20:41:40.847"/>
    <p1510:client id="{6DDE374A-6EE3-5FD5-94C2-5693F276F548}" v="717" dt="2023-11-28T22:52:25.711"/>
    <p1510:client id="{79D16EA6-62D2-A01E-A3FF-EAEBC7EEC058}" v="36" dt="2023-11-27T21:48:30.694"/>
    <p1510:client id="{93FCB8CC-DFD6-3E31-2304-9C4D01045F19}" v="2" dt="2023-11-27T20:24:40.482"/>
    <p1510:client id="{94E962EC-8B6D-A133-C132-92CC0DA031DD}" v="116" dt="2023-11-13T21:52:10.735"/>
    <p1510:client id="{9F8FD13D-1D41-7ECB-206F-E36C41F0536B}" v="7" dt="2023-11-29T15:37:20.433"/>
    <p1510:client id="{A1F8540A-B85B-F062-81D3-7BD95593C0E1}" v="4" dt="2023-11-30T02:56:08.321"/>
    <p1510:client id="{A482EAC8-C209-0815-833A-A42DEF790A71}" v="20" dt="2023-11-14T01:04:42.920"/>
    <p1510:client id="{ACF4C14C-CD51-5A20-A19F-232241B8CD23}" v="106" dt="2023-10-31T02:27:53.808"/>
    <p1510:client id="{AF79EE83-2BA9-3881-48B5-751141E1E741}" v="455" dt="2023-11-28T22:21:03.304"/>
    <p1510:client id="{B2FD9C91-61BA-95E6-1388-83FE1DF92A79}" v="2" dt="2023-11-12T20:30:46.187"/>
    <p1510:client id="{B41BF2F7-F9E9-76FB-6918-2A663C7150A6}" v="1039" dt="2023-10-30T20:01:39.922"/>
    <p1510:client id="{BEDBA9C5-A3F5-61A7-D352-2FF670225721}" v="2" dt="2023-11-13T19:18:45.901"/>
    <p1510:client id="{C26E239A-3E24-D496-79C0-74985C3987DC}" v="126" dt="2023-10-30T17:10:44.730"/>
    <p1510:client id="{C36F241C-8C95-A3E9-FB20-152020000A05}" v="448" dt="2023-11-28T23:23:09.605"/>
    <p1510:client id="{C68B2B86-0FA4-D377-647E-5780A9755DBC}" v="2" dt="2023-11-13T06:16:09.490"/>
    <p1510:client id="{C9541F2F-70AD-0795-C77D-4A2004BE00CB}" v="1890" dt="2023-11-13T23:55:14.434"/>
    <p1510:client id="{CCB114A4-20B0-0354-F29F-03B2E99D6C49}" v="1" dt="2023-11-13T17:18:50.131"/>
    <p1510:client id="{D04AB9FA-265E-C8E0-52BE-A7D0930192BC}" v="10" dt="2023-11-29T15:17:30.056"/>
    <p1510:client id="{D30D6367-608B-ACE2-061E-3D4CC798F038}" v="1715" dt="2023-11-13T00:01:17.217"/>
    <p1510:client id="{D781C856-402E-0E7E-2978-BAA9CDC84EE8}" v="377" dt="2023-11-25T20:33:03.015"/>
    <p1510:client id="{DA7CF2B9-DEFC-9D2E-0FB5-2E9A1CDAE0A5}" v="24" dt="2023-11-17T20:24:34.871"/>
    <p1510:client id="{E275831B-F816-3C24-76AB-5E3C5D26C31C}" v="2" dt="2023-11-21T01:44:13.973"/>
    <p1510:client id="{E2A1043D-F03E-0095-018C-19D7B7651CC6}" v="156" dt="2023-11-25T21:55:23.136"/>
    <p1510:client id="{E2F15041-9E61-EA8D-3EC3-07862D73DD88}" v="820" dt="2023-11-13T23:08:17.163"/>
    <p1510:client id="{EEC38D9A-A90C-25FA-0970-678D25C0D39D}" v="1783" dt="2023-11-17T21:58:21.423"/>
    <p1510:client id="{F174A800-D7BF-AD18-D134-61C6705C1C08}" v="5" dt="2023-11-12T20:36:02.706"/>
    <p1510:client id="{F4D35269-C9BB-C224-9B52-74018AEA7CBB}" v="22" dt="2023-11-13T05:56:06.9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7DA2FD-6CD5-415B-802E-7DF690C4BF3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DDD3535F-A02C-4E38-BD65-7A7704D4CE19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 b="0">
              <a:latin typeface="Arial"/>
              <a:cs typeface="Arial"/>
            </a:rPr>
            <a:t>Team Introduction</a:t>
          </a:r>
        </a:p>
      </dgm:t>
    </dgm:pt>
    <dgm:pt modelId="{21C90160-D87A-43DA-A22F-43B64ABC0CF7}" type="parTrans" cxnId="{59AA30EE-32ED-4A0F-8B78-A4E1F7C95438}">
      <dgm:prSet/>
      <dgm:spPr/>
      <dgm:t>
        <a:bodyPr/>
        <a:lstStyle/>
        <a:p>
          <a:endParaRPr lang="en-US"/>
        </a:p>
      </dgm:t>
    </dgm:pt>
    <dgm:pt modelId="{607D3574-521A-4327-AC54-FBF4CAEC0769}" type="sibTrans" cxnId="{59AA30EE-32ED-4A0F-8B78-A4E1F7C9543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2AAEFAB-5802-44BE-8890-5B8AF9477B64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 b="0">
              <a:latin typeface="Arial"/>
              <a:cs typeface="Arial"/>
            </a:rPr>
            <a:t>Product Introduction</a:t>
          </a:r>
        </a:p>
      </dgm:t>
    </dgm:pt>
    <dgm:pt modelId="{2361F5B1-D9D3-4CDD-9CA8-FEB6EDFB3E5F}" type="parTrans" cxnId="{E034BB8B-1ABF-462D-B1B6-95C71FC42113}">
      <dgm:prSet/>
      <dgm:spPr/>
      <dgm:t>
        <a:bodyPr/>
        <a:lstStyle/>
        <a:p>
          <a:endParaRPr lang="en-US"/>
        </a:p>
      </dgm:t>
    </dgm:pt>
    <dgm:pt modelId="{23C7FA87-ABD5-4E12-855A-512731ECBF90}" type="sibTrans" cxnId="{E034BB8B-1ABF-462D-B1B6-95C71FC4211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287B639-1A7F-4D04-B1B0-AA40612D9399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 b="0">
              <a:latin typeface="Arial"/>
              <a:cs typeface="Arial"/>
            </a:rPr>
            <a:t>Demo</a:t>
          </a:r>
        </a:p>
      </dgm:t>
    </dgm:pt>
    <dgm:pt modelId="{6F1F37BF-EE02-4278-8515-29EC9FD6E33E}" type="parTrans" cxnId="{55854DED-B6B3-463D-98B5-F12388CE7651}">
      <dgm:prSet/>
      <dgm:spPr/>
      <dgm:t>
        <a:bodyPr/>
        <a:lstStyle/>
        <a:p>
          <a:endParaRPr lang="en-US"/>
        </a:p>
      </dgm:t>
    </dgm:pt>
    <dgm:pt modelId="{55121248-4F8B-4C18-AAC3-226346C0837D}" type="sibTrans" cxnId="{55854DED-B6B3-463D-98B5-F12388CE765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19C54E2-72B4-4E05-A184-39B20C7FACC0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>
              <a:latin typeface="Arial"/>
              <a:cs typeface="Arial"/>
            </a:rPr>
            <a:t>Data Infrastructure</a:t>
          </a:r>
        </a:p>
      </dgm:t>
    </dgm:pt>
    <dgm:pt modelId="{9F553D15-50D2-4615-BC2A-59DF9C00BE3B}" type="parTrans" cxnId="{B6CD1B57-A159-4F35-B379-CE0BA7C31C81}">
      <dgm:prSet/>
      <dgm:spPr/>
    </dgm:pt>
    <dgm:pt modelId="{40C61C87-7F6D-4556-B223-D6FC33FAF8FC}" type="sibTrans" cxnId="{B6CD1B57-A159-4F35-B379-CE0BA7C31C8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4CC49CD-8652-4564-8886-5F2C80F52DA2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>
              <a:latin typeface="Arial"/>
              <a:cs typeface="Arial"/>
            </a:rPr>
            <a:t>Model Iteration</a:t>
          </a:r>
        </a:p>
      </dgm:t>
    </dgm:pt>
    <dgm:pt modelId="{7ED5BACB-2917-4C33-94A0-337CC31AD453}" type="parTrans" cxnId="{3EF89089-DF66-4172-9ECD-C40BC047A2C6}">
      <dgm:prSet/>
      <dgm:spPr/>
    </dgm:pt>
    <dgm:pt modelId="{148C66D4-3DD8-42EE-9278-D459D336A235}" type="sibTrans" cxnId="{3EF89089-DF66-4172-9ECD-C40BC047A2C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FE96CF3-BEDF-42F9-9B3C-66137C65979F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>
              <a:latin typeface="Arial"/>
              <a:cs typeface="Arial"/>
            </a:rPr>
            <a:t>Next Steps</a:t>
          </a:r>
        </a:p>
      </dgm:t>
    </dgm:pt>
    <dgm:pt modelId="{98B9D4E4-C04A-4039-A464-118974B0F391}" type="parTrans" cxnId="{6F211179-473F-4F26-843C-DCDACD192AAA}">
      <dgm:prSet/>
      <dgm:spPr/>
    </dgm:pt>
    <dgm:pt modelId="{3CDD6CF0-8B49-4AE2-98AC-CE48C1A4F88B}" type="sibTrans" cxnId="{6F211179-473F-4F26-843C-DCDACD192AAA}">
      <dgm:prSet/>
      <dgm:spPr/>
      <dgm:t>
        <a:bodyPr/>
        <a:lstStyle/>
        <a:p>
          <a:endParaRPr lang="en-US"/>
        </a:p>
      </dgm:t>
    </dgm:pt>
    <dgm:pt modelId="{B4DA0B13-DBE4-4C01-A8A6-781628DF1B99}" type="pres">
      <dgm:prSet presAssocID="{ED7DA2FD-6CD5-415B-802E-7DF690C4BF39}" presName="root" presStyleCnt="0">
        <dgm:presLayoutVars>
          <dgm:dir/>
          <dgm:resizeHandles val="exact"/>
        </dgm:presLayoutVars>
      </dgm:prSet>
      <dgm:spPr/>
    </dgm:pt>
    <dgm:pt modelId="{749EF2EE-0D0D-4C5A-81BB-3E72925E3211}" type="pres">
      <dgm:prSet presAssocID="{ED7DA2FD-6CD5-415B-802E-7DF690C4BF39}" presName="container" presStyleCnt="0">
        <dgm:presLayoutVars>
          <dgm:dir/>
          <dgm:resizeHandles val="exact"/>
        </dgm:presLayoutVars>
      </dgm:prSet>
      <dgm:spPr/>
    </dgm:pt>
    <dgm:pt modelId="{D5E562F3-397B-42F1-81D1-64281E7F982E}" type="pres">
      <dgm:prSet presAssocID="{DDD3535F-A02C-4E38-BD65-7A7704D4CE19}" presName="compNode" presStyleCnt="0"/>
      <dgm:spPr/>
    </dgm:pt>
    <dgm:pt modelId="{5A24B007-E31B-411F-B3B6-BE4006A18984}" type="pres">
      <dgm:prSet presAssocID="{DDD3535F-A02C-4E38-BD65-7A7704D4CE19}" presName="iconBgRect" presStyleLbl="bgShp" presStyleIdx="0" presStyleCnt="6"/>
      <dgm:spPr/>
    </dgm:pt>
    <dgm:pt modelId="{D8B6A943-1FEA-48D6-8FC0-4E9F095CCB65}" type="pres">
      <dgm:prSet presAssocID="{DDD3535F-A02C-4E38-BD65-7A7704D4CE1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D6923109-2A73-4872-9BAC-4136B6AB23C2}" type="pres">
      <dgm:prSet presAssocID="{DDD3535F-A02C-4E38-BD65-7A7704D4CE19}" presName="spaceRect" presStyleCnt="0"/>
      <dgm:spPr/>
    </dgm:pt>
    <dgm:pt modelId="{C8C19D42-8158-4B52-89DA-F1E9C19A60DB}" type="pres">
      <dgm:prSet presAssocID="{DDD3535F-A02C-4E38-BD65-7A7704D4CE19}" presName="textRect" presStyleLbl="revTx" presStyleIdx="0" presStyleCnt="6">
        <dgm:presLayoutVars>
          <dgm:chMax val="1"/>
          <dgm:chPref val="1"/>
        </dgm:presLayoutVars>
      </dgm:prSet>
      <dgm:spPr/>
    </dgm:pt>
    <dgm:pt modelId="{B29C9900-29B8-49F5-8453-900972E3E7B6}" type="pres">
      <dgm:prSet presAssocID="{607D3574-521A-4327-AC54-FBF4CAEC0769}" presName="sibTrans" presStyleLbl="sibTrans2D1" presStyleIdx="0" presStyleCnt="0"/>
      <dgm:spPr/>
    </dgm:pt>
    <dgm:pt modelId="{E1E37A46-C74B-4B24-98FA-6ED034D90FB3}" type="pres">
      <dgm:prSet presAssocID="{C2AAEFAB-5802-44BE-8890-5B8AF9477B64}" presName="compNode" presStyleCnt="0"/>
      <dgm:spPr/>
    </dgm:pt>
    <dgm:pt modelId="{CF794498-E975-47BE-9904-1873DC6B0B49}" type="pres">
      <dgm:prSet presAssocID="{C2AAEFAB-5802-44BE-8890-5B8AF9477B64}" presName="iconBgRect" presStyleLbl="bgShp" presStyleIdx="1" presStyleCnt="6"/>
      <dgm:spPr/>
    </dgm:pt>
    <dgm:pt modelId="{D3A59266-3D09-4811-8CE6-6CC048EC09E2}" type="pres">
      <dgm:prSet presAssocID="{C2AAEFAB-5802-44BE-8890-5B8AF9477B64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BAAF2B1C-E78E-4A62-AF7E-C24A9EAAFEC9}" type="pres">
      <dgm:prSet presAssocID="{C2AAEFAB-5802-44BE-8890-5B8AF9477B64}" presName="spaceRect" presStyleCnt="0"/>
      <dgm:spPr/>
    </dgm:pt>
    <dgm:pt modelId="{DEE6C910-8980-474E-9624-829BF68D6A68}" type="pres">
      <dgm:prSet presAssocID="{C2AAEFAB-5802-44BE-8890-5B8AF9477B64}" presName="textRect" presStyleLbl="revTx" presStyleIdx="1" presStyleCnt="6">
        <dgm:presLayoutVars>
          <dgm:chMax val="1"/>
          <dgm:chPref val="1"/>
        </dgm:presLayoutVars>
      </dgm:prSet>
      <dgm:spPr/>
    </dgm:pt>
    <dgm:pt modelId="{F9621FB1-4B2E-4B0A-B271-D916765A9988}" type="pres">
      <dgm:prSet presAssocID="{23C7FA87-ABD5-4E12-855A-512731ECBF90}" presName="sibTrans" presStyleLbl="sibTrans2D1" presStyleIdx="0" presStyleCnt="0"/>
      <dgm:spPr/>
    </dgm:pt>
    <dgm:pt modelId="{FD93D8DE-080A-4843-BC9B-5D6A67874033}" type="pres">
      <dgm:prSet presAssocID="{D287B639-1A7F-4D04-B1B0-AA40612D9399}" presName="compNode" presStyleCnt="0"/>
      <dgm:spPr/>
    </dgm:pt>
    <dgm:pt modelId="{869F44BD-66E6-4D40-AAB3-36575BFD4B76}" type="pres">
      <dgm:prSet presAssocID="{D287B639-1A7F-4D04-B1B0-AA40612D9399}" presName="iconBgRect" presStyleLbl="bgShp" presStyleIdx="2" presStyleCnt="6"/>
      <dgm:spPr/>
    </dgm:pt>
    <dgm:pt modelId="{D1533CAC-56E5-4FB7-9ECB-428068C66B1A}" type="pres">
      <dgm:prSet presAssocID="{D287B639-1A7F-4D04-B1B0-AA40612D939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408E5701-A27E-40CD-9362-2CB85EA460F0}" type="pres">
      <dgm:prSet presAssocID="{D287B639-1A7F-4D04-B1B0-AA40612D9399}" presName="spaceRect" presStyleCnt="0"/>
      <dgm:spPr/>
    </dgm:pt>
    <dgm:pt modelId="{63430EF2-3AC5-48C3-9846-A4B9B1186AB7}" type="pres">
      <dgm:prSet presAssocID="{D287B639-1A7F-4D04-B1B0-AA40612D9399}" presName="textRect" presStyleLbl="revTx" presStyleIdx="2" presStyleCnt="6">
        <dgm:presLayoutVars>
          <dgm:chMax val="1"/>
          <dgm:chPref val="1"/>
        </dgm:presLayoutVars>
      </dgm:prSet>
      <dgm:spPr/>
    </dgm:pt>
    <dgm:pt modelId="{E20BE7C6-B31F-42D8-B1E6-919B0B636613}" type="pres">
      <dgm:prSet presAssocID="{55121248-4F8B-4C18-AAC3-226346C0837D}" presName="sibTrans" presStyleLbl="sibTrans2D1" presStyleIdx="0" presStyleCnt="0"/>
      <dgm:spPr/>
    </dgm:pt>
    <dgm:pt modelId="{1931D6D8-80B6-4F5D-8483-C27D21FBD9B3}" type="pres">
      <dgm:prSet presAssocID="{619C54E2-72B4-4E05-A184-39B20C7FACC0}" presName="compNode" presStyleCnt="0"/>
      <dgm:spPr/>
    </dgm:pt>
    <dgm:pt modelId="{5DDCD481-D54D-43A2-9DDE-9428362CCC84}" type="pres">
      <dgm:prSet presAssocID="{619C54E2-72B4-4E05-A184-39B20C7FACC0}" presName="iconBgRect" presStyleLbl="bgShp" presStyleIdx="3" presStyleCnt="6"/>
      <dgm:spPr/>
    </dgm:pt>
    <dgm:pt modelId="{400B95EC-8431-4C75-AC15-5D94396E70B8}" type="pres">
      <dgm:prSet presAssocID="{619C54E2-72B4-4E05-A184-39B20C7FACC0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2715BFE-923A-4781-9116-F609B5DB28DD}" type="pres">
      <dgm:prSet presAssocID="{619C54E2-72B4-4E05-A184-39B20C7FACC0}" presName="spaceRect" presStyleCnt="0"/>
      <dgm:spPr/>
    </dgm:pt>
    <dgm:pt modelId="{A84B550D-BD6A-4A34-A45A-25AF48A14525}" type="pres">
      <dgm:prSet presAssocID="{619C54E2-72B4-4E05-A184-39B20C7FACC0}" presName="textRect" presStyleLbl="revTx" presStyleIdx="3" presStyleCnt="6">
        <dgm:presLayoutVars>
          <dgm:chMax val="1"/>
          <dgm:chPref val="1"/>
        </dgm:presLayoutVars>
      </dgm:prSet>
      <dgm:spPr/>
    </dgm:pt>
    <dgm:pt modelId="{2D6C8E3B-3652-4746-B0E9-1C2DF0012FEA}" type="pres">
      <dgm:prSet presAssocID="{40C61C87-7F6D-4556-B223-D6FC33FAF8FC}" presName="sibTrans" presStyleLbl="sibTrans2D1" presStyleIdx="0" presStyleCnt="0"/>
      <dgm:spPr/>
    </dgm:pt>
    <dgm:pt modelId="{85148E65-1CF7-4D31-B8B3-D6E6B460DCD4}" type="pres">
      <dgm:prSet presAssocID="{34CC49CD-8652-4564-8886-5F2C80F52DA2}" presName="compNode" presStyleCnt="0"/>
      <dgm:spPr/>
    </dgm:pt>
    <dgm:pt modelId="{095A36DA-F232-4216-AB8D-48A781AA5776}" type="pres">
      <dgm:prSet presAssocID="{34CC49CD-8652-4564-8886-5F2C80F52DA2}" presName="iconBgRect" presStyleLbl="bgShp" presStyleIdx="4" presStyleCnt="6"/>
      <dgm:spPr/>
    </dgm:pt>
    <dgm:pt modelId="{0977AB57-2B51-4E0B-B268-F9E3D98A989C}" type="pres">
      <dgm:prSet presAssocID="{34CC49CD-8652-4564-8886-5F2C80F52DA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6E3F96F3-D6CB-4F26-846D-68A302AC8DC0}" type="pres">
      <dgm:prSet presAssocID="{34CC49CD-8652-4564-8886-5F2C80F52DA2}" presName="spaceRect" presStyleCnt="0"/>
      <dgm:spPr/>
    </dgm:pt>
    <dgm:pt modelId="{45963936-1B28-475B-8733-B1AA30570225}" type="pres">
      <dgm:prSet presAssocID="{34CC49CD-8652-4564-8886-5F2C80F52DA2}" presName="textRect" presStyleLbl="revTx" presStyleIdx="4" presStyleCnt="6">
        <dgm:presLayoutVars>
          <dgm:chMax val="1"/>
          <dgm:chPref val="1"/>
        </dgm:presLayoutVars>
      </dgm:prSet>
      <dgm:spPr/>
    </dgm:pt>
    <dgm:pt modelId="{42F32C73-014C-4DAE-BF0D-4615D3E2751A}" type="pres">
      <dgm:prSet presAssocID="{148C66D4-3DD8-42EE-9278-D459D336A235}" presName="sibTrans" presStyleLbl="sibTrans2D1" presStyleIdx="0" presStyleCnt="0"/>
      <dgm:spPr/>
    </dgm:pt>
    <dgm:pt modelId="{E39F87B3-4735-43D8-B50A-48BDC3D32B5C}" type="pres">
      <dgm:prSet presAssocID="{5FE96CF3-BEDF-42F9-9B3C-66137C65979F}" presName="compNode" presStyleCnt="0"/>
      <dgm:spPr/>
    </dgm:pt>
    <dgm:pt modelId="{E459A25F-48F0-4B48-8E96-41BB15B8D35C}" type="pres">
      <dgm:prSet presAssocID="{5FE96CF3-BEDF-42F9-9B3C-66137C65979F}" presName="iconBgRect" presStyleLbl="bgShp" presStyleIdx="5" presStyleCnt="6"/>
      <dgm:spPr/>
    </dgm:pt>
    <dgm:pt modelId="{6A86C78B-AACD-4FB4-AA43-D591A4106ABE}" type="pres">
      <dgm:prSet presAssocID="{5FE96CF3-BEDF-42F9-9B3C-66137C65979F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78C5B662-C07D-4F4E-8353-4A474C30063A}" type="pres">
      <dgm:prSet presAssocID="{5FE96CF3-BEDF-42F9-9B3C-66137C65979F}" presName="spaceRect" presStyleCnt="0"/>
      <dgm:spPr/>
    </dgm:pt>
    <dgm:pt modelId="{C9839DD3-B1FE-4FB4-9779-BD4E59FD58D4}" type="pres">
      <dgm:prSet presAssocID="{5FE96CF3-BEDF-42F9-9B3C-66137C65979F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8795340A-8654-4536-A8B9-FA596918E5A8}" type="presOf" srcId="{DDD3535F-A02C-4E38-BD65-7A7704D4CE19}" destId="{C8C19D42-8158-4B52-89DA-F1E9C19A60DB}" srcOrd="0" destOrd="0" presId="urn:microsoft.com/office/officeart/2018/2/layout/IconCircleList"/>
    <dgm:cxn modelId="{B5268915-FC9A-4928-BC83-1FE1EE89EBD4}" type="presOf" srcId="{23C7FA87-ABD5-4E12-855A-512731ECBF90}" destId="{F9621FB1-4B2E-4B0A-B271-D916765A9988}" srcOrd="0" destOrd="0" presId="urn:microsoft.com/office/officeart/2018/2/layout/IconCircleList"/>
    <dgm:cxn modelId="{74C27640-6038-41D1-9784-3B2B316BAF56}" type="presOf" srcId="{5FE96CF3-BEDF-42F9-9B3C-66137C65979F}" destId="{C9839DD3-B1FE-4FB4-9779-BD4E59FD58D4}" srcOrd="0" destOrd="0" presId="urn:microsoft.com/office/officeart/2018/2/layout/IconCircleList"/>
    <dgm:cxn modelId="{1ADB2A49-F57E-43F1-919E-119C03ACF8BC}" type="presOf" srcId="{C2AAEFAB-5802-44BE-8890-5B8AF9477B64}" destId="{DEE6C910-8980-474E-9624-829BF68D6A68}" srcOrd="0" destOrd="0" presId="urn:microsoft.com/office/officeart/2018/2/layout/IconCircleList"/>
    <dgm:cxn modelId="{B6CD1B57-A159-4F35-B379-CE0BA7C31C81}" srcId="{ED7DA2FD-6CD5-415B-802E-7DF690C4BF39}" destId="{619C54E2-72B4-4E05-A184-39B20C7FACC0}" srcOrd="3" destOrd="0" parTransId="{9F553D15-50D2-4615-BC2A-59DF9C00BE3B}" sibTransId="{40C61C87-7F6D-4556-B223-D6FC33FAF8FC}"/>
    <dgm:cxn modelId="{2D165D78-D4A2-4673-9A26-70024D5624F5}" type="presOf" srcId="{ED7DA2FD-6CD5-415B-802E-7DF690C4BF39}" destId="{B4DA0B13-DBE4-4C01-A8A6-781628DF1B99}" srcOrd="0" destOrd="0" presId="urn:microsoft.com/office/officeart/2018/2/layout/IconCircleList"/>
    <dgm:cxn modelId="{A242A658-6544-4365-B4A1-69035C9D786D}" type="presOf" srcId="{607D3574-521A-4327-AC54-FBF4CAEC0769}" destId="{B29C9900-29B8-49F5-8453-900972E3E7B6}" srcOrd="0" destOrd="0" presId="urn:microsoft.com/office/officeart/2018/2/layout/IconCircleList"/>
    <dgm:cxn modelId="{6F211179-473F-4F26-843C-DCDACD192AAA}" srcId="{ED7DA2FD-6CD5-415B-802E-7DF690C4BF39}" destId="{5FE96CF3-BEDF-42F9-9B3C-66137C65979F}" srcOrd="5" destOrd="0" parTransId="{98B9D4E4-C04A-4039-A464-118974B0F391}" sibTransId="{3CDD6CF0-8B49-4AE2-98AC-CE48C1A4F88B}"/>
    <dgm:cxn modelId="{5AD51A82-553B-4DD3-9758-B7B8ABCE8B33}" type="presOf" srcId="{D287B639-1A7F-4D04-B1B0-AA40612D9399}" destId="{63430EF2-3AC5-48C3-9846-A4B9B1186AB7}" srcOrd="0" destOrd="0" presId="urn:microsoft.com/office/officeart/2018/2/layout/IconCircleList"/>
    <dgm:cxn modelId="{3EF89089-DF66-4172-9ECD-C40BC047A2C6}" srcId="{ED7DA2FD-6CD5-415B-802E-7DF690C4BF39}" destId="{34CC49CD-8652-4564-8886-5F2C80F52DA2}" srcOrd="4" destOrd="0" parTransId="{7ED5BACB-2917-4C33-94A0-337CC31AD453}" sibTransId="{148C66D4-3DD8-42EE-9278-D459D336A235}"/>
    <dgm:cxn modelId="{E034BB8B-1ABF-462D-B1B6-95C71FC42113}" srcId="{ED7DA2FD-6CD5-415B-802E-7DF690C4BF39}" destId="{C2AAEFAB-5802-44BE-8890-5B8AF9477B64}" srcOrd="1" destOrd="0" parTransId="{2361F5B1-D9D3-4CDD-9CA8-FEB6EDFB3E5F}" sibTransId="{23C7FA87-ABD5-4E12-855A-512731ECBF90}"/>
    <dgm:cxn modelId="{7C556BCB-FC9A-4965-B651-16793AB05638}" type="presOf" srcId="{34CC49CD-8652-4564-8886-5F2C80F52DA2}" destId="{45963936-1B28-475B-8733-B1AA30570225}" srcOrd="0" destOrd="0" presId="urn:microsoft.com/office/officeart/2018/2/layout/IconCircleList"/>
    <dgm:cxn modelId="{39A817E3-E147-4EB6-8CE7-F0B647EC0944}" type="presOf" srcId="{148C66D4-3DD8-42EE-9278-D459D336A235}" destId="{42F32C73-014C-4DAE-BF0D-4615D3E2751A}" srcOrd="0" destOrd="0" presId="urn:microsoft.com/office/officeart/2018/2/layout/IconCircleList"/>
    <dgm:cxn modelId="{55854DED-B6B3-463D-98B5-F12388CE7651}" srcId="{ED7DA2FD-6CD5-415B-802E-7DF690C4BF39}" destId="{D287B639-1A7F-4D04-B1B0-AA40612D9399}" srcOrd="2" destOrd="0" parTransId="{6F1F37BF-EE02-4278-8515-29EC9FD6E33E}" sibTransId="{55121248-4F8B-4C18-AAC3-226346C0837D}"/>
    <dgm:cxn modelId="{59AA30EE-32ED-4A0F-8B78-A4E1F7C95438}" srcId="{ED7DA2FD-6CD5-415B-802E-7DF690C4BF39}" destId="{DDD3535F-A02C-4E38-BD65-7A7704D4CE19}" srcOrd="0" destOrd="0" parTransId="{21C90160-D87A-43DA-A22F-43B64ABC0CF7}" sibTransId="{607D3574-521A-4327-AC54-FBF4CAEC0769}"/>
    <dgm:cxn modelId="{CBAF0CF0-8387-4366-9933-03768F70288E}" type="presOf" srcId="{55121248-4F8B-4C18-AAC3-226346C0837D}" destId="{E20BE7C6-B31F-42D8-B1E6-919B0B636613}" srcOrd="0" destOrd="0" presId="urn:microsoft.com/office/officeart/2018/2/layout/IconCircleList"/>
    <dgm:cxn modelId="{7EE82AF2-DB6C-4103-9706-5480C71CFF93}" type="presOf" srcId="{40C61C87-7F6D-4556-B223-D6FC33FAF8FC}" destId="{2D6C8E3B-3652-4746-B0E9-1C2DF0012FEA}" srcOrd="0" destOrd="0" presId="urn:microsoft.com/office/officeart/2018/2/layout/IconCircleList"/>
    <dgm:cxn modelId="{2F7191F2-378D-4CE5-BD95-209B7FE9F481}" type="presOf" srcId="{619C54E2-72B4-4E05-A184-39B20C7FACC0}" destId="{A84B550D-BD6A-4A34-A45A-25AF48A14525}" srcOrd="0" destOrd="0" presId="urn:microsoft.com/office/officeart/2018/2/layout/IconCircleList"/>
    <dgm:cxn modelId="{75321E53-FA43-4882-A6B8-B47200B8424B}" type="presParOf" srcId="{B4DA0B13-DBE4-4C01-A8A6-781628DF1B99}" destId="{749EF2EE-0D0D-4C5A-81BB-3E72925E3211}" srcOrd="0" destOrd="0" presId="urn:microsoft.com/office/officeart/2018/2/layout/IconCircleList"/>
    <dgm:cxn modelId="{CD0AD45D-99AC-41FB-823D-DFDF1D2F0EB0}" type="presParOf" srcId="{749EF2EE-0D0D-4C5A-81BB-3E72925E3211}" destId="{D5E562F3-397B-42F1-81D1-64281E7F982E}" srcOrd="0" destOrd="0" presId="urn:microsoft.com/office/officeart/2018/2/layout/IconCircleList"/>
    <dgm:cxn modelId="{61613D8E-07EC-4A28-8C90-D2D937795F06}" type="presParOf" srcId="{D5E562F3-397B-42F1-81D1-64281E7F982E}" destId="{5A24B007-E31B-411F-B3B6-BE4006A18984}" srcOrd="0" destOrd="0" presId="urn:microsoft.com/office/officeart/2018/2/layout/IconCircleList"/>
    <dgm:cxn modelId="{39ADE960-C0B5-4089-B15A-57A857534660}" type="presParOf" srcId="{D5E562F3-397B-42F1-81D1-64281E7F982E}" destId="{D8B6A943-1FEA-48D6-8FC0-4E9F095CCB65}" srcOrd="1" destOrd="0" presId="urn:microsoft.com/office/officeart/2018/2/layout/IconCircleList"/>
    <dgm:cxn modelId="{0A58826E-05B2-4DB9-ABAD-6764D4EA104C}" type="presParOf" srcId="{D5E562F3-397B-42F1-81D1-64281E7F982E}" destId="{D6923109-2A73-4872-9BAC-4136B6AB23C2}" srcOrd="2" destOrd="0" presId="urn:microsoft.com/office/officeart/2018/2/layout/IconCircleList"/>
    <dgm:cxn modelId="{33CA02F0-13B7-4A01-9292-0E1C7614E3B4}" type="presParOf" srcId="{D5E562F3-397B-42F1-81D1-64281E7F982E}" destId="{C8C19D42-8158-4B52-89DA-F1E9C19A60DB}" srcOrd="3" destOrd="0" presId="urn:microsoft.com/office/officeart/2018/2/layout/IconCircleList"/>
    <dgm:cxn modelId="{EFD10B14-2176-46E2-AA72-14304290BEF2}" type="presParOf" srcId="{749EF2EE-0D0D-4C5A-81BB-3E72925E3211}" destId="{B29C9900-29B8-49F5-8453-900972E3E7B6}" srcOrd="1" destOrd="0" presId="urn:microsoft.com/office/officeart/2018/2/layout/IconCircleList"/>
    <dgm:cxn modelId="{C49B9C5A-550F-4643-8AA6-3A040E64C6F3}" type="presParOf" srcId="{749EF2EE-0D0D-4C5A-81BB-3E72925E3211}" destId="{E1E37A46-C74B-4B24-98FA-6ED034D90FB3}" srcOrd="2" destOrd="0" presId="urn:microsoft.com/office/officeart/2018/2/layout/IconCircleList"/>
    <dgm:cxn modelId="{35026819-0B8C-48F0-9D6E-49724CF2F8F6}" type="presParOf" srcId="{E1E37A46-C74B-4B24-98FA-6ED034D90FB3}" destId="{CF794498-E975-47BE-9904-1873DC6B0B49}" srcOrd="0" destOrd="0" presId="urn:microsoft.com/office/officeart/2018/2/layout/IconCircleList"/>
    <dgm:cxn modelId="{688EFF49-67F0-4358-9C03-C940C668032A}" type="presParOf" srcId="{E1E37A46-C74B-4B24-98FA-6ED034D90FB3}" destId="{D3A59266-3D09-4811-8CE6-6CC048EC09E2}" srcOrd="1" destOrd="0" presId="urn:microsoft.com/office/officeart/2018/2/layout/IconCircleList"/>
    <dgm:cxn modelId="{70C048C7-C582-44C3-83F0-EAD084BD842F}" type="presParOf" srcId="{E1E37A46-C74B-4B24-98FA-6ED034D90FB3}" destId="{BAAF2B1C-E78E-4A62-AF7E-C24A9EAAFEC9}" srcOrd="2" destOrd="0" presId="urn:microsoft.com/office/officeart/2018/2/layout/IconCircleList"/>
    <dgm:cxn modelId="{B3E9EFBB-9824-43CA-8825-B8A7C001DD11}" type="presParOf" srcId="{E1E37A46-C74B-4B24-98FA-6ED034D90FB3}" destId="{DEE6C910-8980-474E-9624-829BF68D6A68}" srcOrd="3" destOrd="0" presId="urn:microsoft.com/office/officeart/2018/2/layout/IconCircleList"/>
    <dgm:cxn modelId="{146F48BC-AC21-4FDB-9C59-19646CE785DC}" type="presParOf" srcId="{749EF2EE-0D0D-4C5A-81BB-3E72925E3211}" destId="{F9621FB1-4B2E-4B0A-B271-D916765A9988}" srcOrd="3" destOrd="0" presId="urn:microsoft.com/office/officeart/2018/2/layout/IconCircleList"/>
    <dgm:cxn modelId="{EE6676DE-0F43-494D-925D-9670639ED27E}" type="presParOf" srcId="{749EF2EE-0D0D-4C5A-81BB-3E72925E3211}" destId="{FD93D8DE-080A-4843-BC9B-5D6A67874033}" srcOrd="4" destOrd="0" presId="urn:microsoft.com/office/officeart/2018/2/layout/IconCircleList"/>
    <dgm:cxn modelId="{0867665F-7927-4DA9-8E57-7450D7FC8133}" type="presParOf" srcId="{FD93D8DE-080A-4843-BC9B-5D6A67874033}" destId="{869F44BD-66E6-4D40-AAB3-36575BFD4B76}" srcOrd="0" destOrd="0" presId="urn:microsoft.com/office/officeart/2018/2/layout/IconCircleList"/>
    <dgm:cxn modelId="{952BB320-38E4-4EA5-AB72-46F74E6933F4}" type="presParOf" srcId="{FD93D8DE-080A-4843-BC9B-5D6A67874033}" destId="{D1533CAC-56E5-4FB7-9ECB-428068C66B1A}" srcOrd="1" destOrd="0" presId="urn:microsoft.com/office/officeart/2018/2/layout/IconCircleList"/>
    <dgm:cxn modelId="{FECB1495-6F60-463C-8D4D-F8A2EA3096F3}" type="presParOf" srcId="{FD93D8DE-080A-4843-BC9B-5D6A67874033}" destId="{408E5701-A27E-40CD-9362-2CB85EA460F0}" srcOrd="2" destOrd="0" presId="urn:microsoft.com/office/officeart/2018/2/layout/IconCircleList"/>
    <dgm:cxn modelId="{86D84D97-9F6C-475A-95F4-057F7735463B}" type="presParOf" srcId="{FD93D8DE-080A-4843-BC9B-5D6A67874033}" destId="{63430EF2-3AC5-48C3-9846-A4B9B1186AB7}" srcOrd="3" destOrd="0" presId="urn:microsoft.com/office/officeart/2018/2/layout/IconCircleList"/>
    <dgm:cxn modelId="{1326BB22-B623-4D92-9BDC-81CC883EDA99}" type="presParOf" srcId="{749EF2EE-0D0D-4C5A-81BB-3E72925E3211}" destId="{E20BE7C6-B31F-42D8-B1E6-919B0B636613}" srcOrd="5" destOrd="0" presId="urn:microsoft.com/office/officeart/2018/2/layout/IconCircleList"/>
    <dgm:cxn modelId="{853E3511-5F6F-4CD7-8358-E82DEC9D3514}" type="presParOf" srcId="{749EF2EE-0D0D-4C5A-81BB-3E72925E3211}" destId="{1931D6D8-80B6-4F5D-8483-C27D21FBD9B3}" srcOrd="6" destOrd="0" presId="urn:microsoft.com/office/officeart/2018/2/layout/IconCircleList"/>
    <dgm:cxn modelId="{6B4F549B-43C3-4114-A324-9B475798CD81}" type="presParOf" srcId="{1931D6D8-80B6-4F5D-8483-C27D21FBD9B3}" destId="{5DDCD481-D54D-43A2-9DDE-9428362CCC84}" srcOrd="0" destOrd="0" presId="urn:microsoft.com/office/officeart/2018/2/layout/IconCircleList"/>
    <dgm:cxn modelId="{9BB0D8CE-7130-4808-A0C2-9369BDA9EBC4}" type="presParOf" srcId="{1931D6D8-80B6-4F5D-8483-C27D21FBD9B3}" destId="{400B95EC-8431-4C75-AC15-5D94396E70B8}" srcOrd="1" destOrd="0" presId="urn:microsoft.com/office/officeart/2018/2/layout/IconCircleList"/>
    <dgm:cxn modelId="{412DD9B9-E8C2-47CF-A3A0-7D1623600324}" type="presParOf" srcId="{1931D6D8-80B6-4F5D-8483-C27D21FBD9B3}" destId="{82715BFE-923A-4781-9116-F609B5DB28DD}" srcOrd="2" destOrd="0" presId="urn:microsoft.com/office/officeart/2018/2/layout/IconCircleList"/>
    <dgm:cxn modelId="{6E0A650F-A8C4-409D-95E3-C256CCE46C01}" type="presParOf" srcId="{1931D6D8-80B6-4F5D-8483-C27D21FBD9B3}" destId="{A84B550D-BD6A-4A34-A45A-25AF48A14525}" srcOrd="3" destOrd="0" presId="urn:microsoft.com/office/officeart/2018/2/layout/IconCircleList"/>
    <dgm:cxn modelId="{0CCE9372-4037-470B-AAF8-AF032A2C152A}" type="presParOf" srcId="{749EF2EE-0D0D-4C5A-81BB-3E72925E3211}" destId="{2D6C8E3B-3652-4746-B0E9-1C2DF0012FEA}" srcOrd="7" destOrd="0" presId="urn:microsoft.com/office/officeart/2018/2/layout/IconCircleList"/>
    <dgm:cxn modelId="{D36FDB6C-EA43-4423-A910-6DFBC73C9A4E}" type="presParOf" srcId="{749EF2EE-0D0D-4C5A-81BB-3E72925E3211}" destId="{85148E65-1CF7-4D31-B8B3-D6E6B460DCD4}" srcOrd="8" destOrd="0" presId="urn:microsoft.com/office/officeart/2018/2/layout/IconCircleList"/>
    <dgm:cxn modelId="{CEDBB041-10D9-4CC3-8D53-FEACC21B8FF5}" type="presParOf" srcId="{85148E65-1CF7-4D31-B8B3-D6E6B460DCD4}" destId="{095A36DA-F232-4216-AB8D-48A781AA5776}" srcOrd="0" destOrd="0" presId="urn:microsoft.com/office/officeart/2018/2/layout/IconCircleList"/>
    <dgm:cxn modelId="{13F59B8F-1FD1-471D-B589-277CF99A032A}" type="presParOf" srcId="{85148E65-1CF7-4D31-B8B3-D6E6B460DCD4}" destId="{0977AB57-2B51-4E0B-B268-F9E3D98A989C}" srcOrd="1" destOrd="0" presId="urn:microsoft.com/office/officeart/2018/2/layout/IconCircleList"/>
    <dgm:cxn modelId="{DF055177-47AF-46D4-BFC8-663BC3273F05}" type="presParOf" srcId="{85148E65-1CF7-4D31-B8B3-D6E6B460DCD4}" destId="{6E3F96F3-D6CB-4F26-846D-68A302AC8DC0}" srcOrd="2" destOrd="0" presId="urn:microsoft.com/office/officeart/2018/2/layout/IconCircleList"/>
    <dgm:cxn modelId="{57AD9A53-A3C1-4E1D-8F3D-01EB28864C0E}" type="presParOf" srcId="{85148E65-1CF7-4D31-B8B3-D6E6B460DCD4}" destId="{45963936-1B28-475B-8733-B1AA30570225}" srcOrd="3" destOrd="0" presId="urn:microsoft.com/office/officeart/2018/2/layout/IconCircleList"/>
    <dgm:cxn modelId="{7E3AC63C-06C6-4307-8D07-D4FA5B2385D2}" type="presParOf" srcId="{749EF2EE-0D0D-4C5A-81BB-3E72925E3211}" destId="{42F32C73-014C-4DAE-BF0D-4615D3E2751A}" srcOrd="9" destOrd="0" presId="urn:microsoft.com/office/officeart/2018/2/layout/IconCircleList"/>
    <dgm:cxn modelId="{AF5EF57A-1BD5-4B88-9BC5-E15BA06458B6}" type="presParOf" srcId="{749EF2EE-0D0D-4C5A-81BB-3E72925E3211}" destId="{E39F87B3-4735-43D8-B50A-48BDC3D32B5C}" srcOrd="10" destOrd="0" presId="urn:microsoft.com/office/officeart/2018/2/layout/IconCircleList"/>
    <dgm:cxn modelId="{77B34EBC-8A1C-48A1-BA19-E53313234B1E}" type="presParOf" srcId="{E39F87B3-4735-43D8-B50A-48BDC3D32B5C}" destId="{E459A25F-48F0-4B48-8E96-41BB15B8D35C}" srcOrd="0" destOrd="0" presId="urn:microsoft.com/office/officeart/2018/2/layout/IconCircleList"/>
    <dgm:cxn modelId="{991A6A31-4C9A-41DE-B189-E2B54CA0D633}" type="presParOf" srcId="{E39F87B3-4735-43D8-B50A-48BDC3D32B5C}" destId="{6A86C78B-AACD-4FB4-AA43-D591A4106ABE}" srcOrd="1" destOrd="0" presId="urn:microsoft.com/office/officeart/2018/2/layout/IconCircleList"/>
    <dgm:cxn modelId="{7D6B8861-4816-498D-9828-ECF9C8342DED}" type="presParOf" srcId="{E39F87B3-4735-43D8-B50A-48BDC3D32B5C}" destId="{78C5B662-C07D-4F4E-8353-4A474C30063A}" srcOrd="2" destOrd="0" presId="urn:microsoft.com/office/officeart/2018/2/layout/IconCircleList"/>
    <dgm:cxn modelId="{91050013-85BC-4758-9507-3EE675ACB822}" type="presParOf" srcId="{E39F87B3-4735-43D8-B50A-48BDC3D32B5C}" destId="{C9839DD3-B1FE-4FB4-9779-BD4E59FD58D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FC2DDF9-C3B6-46C0-8715-2006A4E7A5FF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0B37E3-1B86-4B90-BB25-D0A0234E56B0}">
      <dgm:prSet phldrT="[Text]" phldr="0"/>
      <dgm:spPr/>
      <dgm:t>
        <a:bodyPr/>
        <a:lstStyle/>
        <a:p>
          <a:pPr rtl="0"/>
          <a:r>
            <a:rPr lang="en-US" b="0">
              <a:solidFill>
                <a:srgbClr val="FFFFFF"/>
              </a:solidFill>
              <a:latin typeface="Arial"/>
              <a:cs typeface="Arial"/>
            </a:rPr>
            <a:t> </a:t>
          </a:r>
          <a:r>
            <a:rPr lang="en-US" b="0">
              <a:latin typeface="Arial"/>
              <a:cs typeface="Arial"/>
            </a:rPr>
            <a:t>User's </a:t>
          </a:r>
          <a:r>
            <a:rPr lang="en-US" b="0">
              <a:latin typeface="Arial"/>
              <a:cs typeface="Posterama"/>
            </a:rPr>
            <a:t>Query</a:t>
          </a:r>
        </a:p>
      </dgm:t>
    </dgm:pt>
    <dgm:pt modelId="{1587CDA5-04E0-426B-A0BC-6A1304424643}" type="parTrans" cxnId="{849807E7-E8C8-491D-8535-F48DF5BBD8B9}">
      <dgm:prSet/>
      <dgm:spPr/>
      <dgm:t>
        <a:bodyPr/>
        <a:lstStyle/>
        <a:p>
          <a:endParaRPr lang="en-US"/>
        </a:p>
      </dgm:t>
    </dgm:pt>
    <dgm:pt modelId="{DF2F390F-5C24-4337-92D9-C16367BB8A7C}" type="sibTrans" cxnId="{849807E7-E8C8-491D-8535-F48DF5BBD8B9}">
      <dgm:prSet/>
      <dgm:spPr/>
      <dgm:t>
        <a:bodyPr/>
        <a:lstStyle/>
        <a:p>
          <a:endParaRPr lang="en-US"/>
        </a:p>
      </dgm:t>
    </dgm:pt>
    <dgm:pt modelId="{E83B2047-092D-4143-8DA7-4FE4526B4EE2}">
      <dgm:prSet phldrT="[Text]" phldr="0"/>
      <dgm:spPr/>
      <dgm:t>
        <a:bodyPr/>
        <a:lstStyle/>
        <a:p>
          <a:pPr rtl="0"/>
          <a:r>
            <a:rPr lang="en-US" b="0">
              <a:latin typeface="Arial"/>
              <a:cs typeface="Arial"/>
            </a:rPr>
            <a:t>AI's response</a:t>
          </a:r>
        </a:p>
      </dgm:t>
    </dgm:pt>
    <dgm:pt modelId="{B72B66CB-56DF-4514-987F-7218E51DF732}" type="parTrans" cxnId="{BE5AB3C0-6EA8-43B0-A6B4-050F356B6895}">
      <dgm:prSet/>
      <dgm:spPr/>
      <dgm:t>
        <a:bodyPr/>
        <a:lstStyle/>
        <a:p>
          <a:endParaRPr lang="en-US"/>
        </a:p>
      </dgm:t>
    </dgm:pt>
    <dgm:pt modelId="{593352D5-C1D6-4FFF-B21B-D2E2493C7E0E}" type="sibTrans" cxnId="{BE5AB3C0-6EA8-43B0-A6B4-050F356B6895}">
      <dgm:prSet/>
      <dgm:spPr/>
      <dgm:t>
        <a:bodyPr/>
        <a:lstStyle/>
        <a:p>
          <a:endParaRPr lang="en-US"/>
        </a:p>
      </dgm:t>
    </dgm:pt>
    <dgm:pt modelId="{9E0112D6-D119-40D2-A1A0-8197586844DD}">
      <dgm:prSet phldr="0"/>
      <dgm:spPr/>
      <dgm:t>
        <a:bodyPr/>
        <a:lstStyle/>
        <a:p>
          <a:pPr rtl="0"/>
          <a:r>
            <a:rPr lang="en-US" b="0">
              <a:latin typeface="Arial"/>
              <a:cs typeface="Arial"/>
            </a:rPr>
            <a:t>User's follow up</a:t>
          </a:r>
        </a:p>
      </dgm:t>
    </dgm:pt>
    <dgm:pt modelId="{93C58E7D-840E-4112-A9FC-730970A393B9}" type="parTrans" cxnId="{48747F10-6298-4D41-A2E1-C26C37EA8FB1}">
      <dgm:prSet/>
      <dgm:spPr/>
    </dgm:pt>
    <dgm:pt modelId="{086AA8BF-C5CF-4122-8555-43D5C3E09B46}" type="sibTrans" cxnId="{48747F10-6298-4D41-A2E1-C26C37EA8FB1}">
      <dgm:prSet/>
      <dgm:spPr/>
    </dgm:pt>
    <dgm:pt modelId="{6AD58C70-98D6-40C4-A5DA-45FFE1317648}">
      <dgm:prSet phldr="0"/>
      <dgm:spPr/>
      <dgm:t>
        <a:bodyPr/>
        <a:lstStyle/>
        <a:p>
          <a:pPr rtl="0"/>
          <a:r>
            <a:rPr lang="en-US" b="0">
              <a:latin typeface="Arial"/>
              <a:cs typeface="Posterama"/>
            </a:rPr>
            <a:t>User receives report on the specified format</a:t>
          </a:r>
        </a:p>
      </dgm:t>
    </dgm:pt>
    <dgm:pt modelId="{983F99C0-087D-44E2-A32B-AF7B0E70CB3D}" type="parTrans" cxnId="{EFF4CCD8-E8F1-4236-A3E2-14C1EDA75E2C}">
      <dgm:prSet/>
      <dgm:spPr/>
    </dgm:pt>
    <dgm:pt modelId="{C00E918B-4601-42F2-8D4D-F52D039EBF54}" type="sibTrans" cxnId="{EFF4CCD8-E8F1-4236-A3E2-14C1EDA75E2C}">
      <dgm:prSet/>
      <dgm:spPr/>
    </dgm:pt>
    <dgm:pt modelId="{A4D7846B-127D-4EF4-8270-54637D421509}">
      <dgm:prSet phldr="0"/>
      <dgm:spPr/>
      <dgm:t>
        <a:bodyPr/>
        <a:lstStyle/>
        <a:p>
          <a:r>
            <a:rPr lang="en-US" b="0">
              <a:latin typeface="Arial"/>
              <a:cs typeface="Arial"/>
            </a:rPr>
            <a:t>User asks follow up question on the response received </a:t>
          </a:r>
          <a:endParaRPr lang="en-US" b="0">
            <a:latin typeface="Arial"/>
          </a:endParaRPr>
        </a:p>
      </dgm:t>
    </dgm:pt>
    <dgm:pt modelId="{86F89E46-4275-4291-A6D6-B28CCAB510BC}" type="parTrans" cxnId="{43852319-2767-469B-913E-F4D0A989AC65}">
      <dgm:prSet/>
      <dgm:spPr/>
    </dgm:pt>
    <dgm:pt modelId="{FD0F73D7-881C-4F77-B86A-FC6757E7BBCD}" type="sibTrans" cxnId="{43852319-2767-469B-913E-F4D0A989AC65}">
      <dgm:prSet/>
      <dgm:spPr/>
    </dgm:pt>
    <dgm:pt modelId="{3B5B3EE6-F3D0-4C6F-9BCD-3B13F78EA79D}">
      <dgm:prSet phldr="0"/>
      <dgm:spPr/>
      <dgm:t>
        <a:bodyPr/>
        <a:lstStyle/>
        <a:p>
          <a:r>
            <a:rPr lang="en-US" b="0">
              <a:solidFill>
                <a:srgbClr val="000000"/>
              </a:solidFill>
              <a:latin typeface="Arial"/>
              <a:cs typeface="Posterama"/>
            </a:rPr>
            <a:t>User</a:t>
          </a:r>
          <a:r>
            <a:rPr lang="en-US" b="0">
              <a:solidFill>
                <a:srgbClr val="000000"/>
              </a:solidFill>
              <a:latin typeface="Arial"/>
              <a:cs typeface="Arial"/>
            </a:rPr>
            <a:t> specifies the format of response and asks a question</a:t>
          </a:r>
          <a:endParaRPr lang="en-US" b="0">
            <a:latin typeface="Arial"/>
            <a:cs typeface="Arial"/>
          </a:endParaRPr>
        </a:p>
      </dgm:t>
    </dgm:pt>
    <dgm:pt modelId="{DF8D8A05-E68A-43E9-97E8-8B93D7F98415}" type="parTrans" cxnId="{22759279-902D-4257-9C90-2652A8CFA9FA}">
      <dgm:prSet/>
      <dgm:spPr/>
    </dgm:pt>
    <dgm:pt modelId="{9C29CED4-24E6-4C81-8B77-97445323D652}" type="sibTrans" cxnId="{22759279-902D-4257-9C90-2652A8CFA9FA}">
      <dgm:prSet/>
      <dgm:spPr/>
    </dgm:pt>
    <dgm:pt modelId="{6E1F10A9-2E8B-4188-9EBA-582FCAB57B4F}" type="pres">
      <dgm:prSet presAssocID="{8FC2DDF9-C3B6-46C0-8715-2006A4E7A5FF}" presName="linearFlow" presStyleCnt="0">
        <dgm:presLayoutVars>
          <dgm:dir/>
          <dgm:animLvl val="lvl"/>
          <dgm:resizeHandles val="exact"/>
        </dgm:presLayoutVars>
      </dgm:prSet>
      <dgm:spPr/>
    </dgm:pt>
    <dgm:pt modelId="{16E2FCA6-24E2-4498-BF3A-88E057F0BC30}" type="pres">
      <dgm:prSet presAssocID="{5F0B37E3-1B86-4B90-BB25-D0A0234E56B0}" presName="composite" presStyleCnt="0"/>
      <dgm:spPr/>
    </dgm:pt>
    <dgm:pt modelId="{BA2BC021-7A6E-47F1-90E2-0FF1B78DF249}" type="pres">
      <dgm:prSet presAssocID="{5F0B37E3-1B86-4B90-BB25-D0A0234E56B0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1092F1F8-61E2-43D4-A614-535FEBA6A383}" type="pres">
      <dgm:prSet presAssocID="{5F0B37E3-1B86-4B90-BB25-D0A0234E56B0}" presName="descendantText" presStyleLbl="alignAcc1" presStyleIdx="0" presStyleCnt="3">
        <dgm:presLayoutVars>
          <dgm:bulletEnabled val="1"/>
        </dgm:presLayoutVars>
      </dgm:prSet>
      <dgm:spPr/>
    </dgm:pt>
    <dgm:pt modelId="{0E0C304D-95BA-4417-9773-F239110C538A}" type="pres">
      <dgm:prSet presAssocID="{DF2F390F-5C24-4337-92D9-C16367BB8A7C}" presName="sp" presStyleCnt="0"/>
      <dgm:spPr/>
    </dgm:pt>
    <dgm:pt modelId="{E97C9455-BE15-4FF5-9D37-57CDB7212FE9}" type="pres">
      <dgm:prSet presAssocID="{E83B2047-092D-4143-8DA7-4FE4526B4EE2}" presName="composite" presStyleCnt="0"/>
      <dgm:spPr/>
    </dgm:pt>
    <dgm:pt modelId="{1A0FFE3F-BE26-41BE-A41B-8253A933821B}" type="pres">
      <dgm:prSet presAssocID="{E83B2047-092D-4143-8DA7-4FE4526B4EE2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7899E7CC-F235-4657-87C9-7DDD7AC0C012}" type="pres">
      <dgm:prSet presAssocID="{E83B2047-092D-4143-8DA7-4FE4526B4EE2}" presName="descendantText" presStyleLbl="alignAcc1" presStyleIdx="1" presStyleCnt="3">
        <dgm:presLayoutVars>
          <dgm:bulletEnabled val="1"/>
        </dgm:presLayoutVars>
      </dgm:prSet>
      <dgm:spPr/>
    </dgm:pt>
    <dgm:pt modelId="{27B59364-EF8F-4FE1-B18C-4698C6DD58A5}" type="pres">
      <dgm:prSet presAssocID="{593352D5-C1D6-4FFF-B21B-D2E2493C7E0E}" presName="sp" presStyleCnt="0"/>
      <dgm:spPr/>
    </dgm:pt>
    <dgm:pt modelId="{ECFF2CC7-A2F1-4CA5-B7B3-2E2565B411C1}" type="pres">
      <dgm:prSet presAssocID="{9E0112D6-D119-40D2-A1A0-8197586844DD}" presName="composite" presStyleCnt="0"/>
      <dgm:spPr/>
    </dgm:pt>
    <dgm:pt modelId="{DC9A0EFA-EB82-4177-A540-5430F5F62058}" type="pres">
      <dgm:prSet presAssocID="{9E0112D6-D119-40D2-A1A0-8197586844DD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118BE3C2-E0FA-4E59-863D-B728061F89C5}" type="pres">
      <dgm:prSet presAssocID="{9E0112D6-D119-40D2-A1A0-8197586844DD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48747F10-6298-4D41-A2E1-C26C37EA8FB1}" srcId="{8FC2DDF9-C3B6-46C0-8715-2006A4E7A5FF}" destId="{9E0112D6-D119-40D2-A1A0-8197586844DD}" srcOrd="2" destOrd="0" parTransId="{93C58E7D-840E-4112-A9FC-730970A393B9}" sibTransId="{086AA8BF-C5CF-4122-8555-43D5C3E09B46}"/>
    <dgm:cxn modelId="{9620D516-BBCA-43A0-B9BF-D64DC201A3DE}" type="presOf" srcId="{5F0B37E3-1B86-4B90-BB25-D0A0234E56B0}" destId="{BA2BC021-7A6E-47F1-90E2-0FF1B78DF249}" srcOrd="0" destOrd="0" presId="urn:microsoft.com/office/officeart/2005/8/layout/chevron2"/>
    <dgm:cxn modelId="{43852319-2767-469B-913E-F4D0A989AC65}" srcId="{9E0112D6-D119-40D2-A1A0-8197586844DD}" destId="{A4D7846B-127D-4EF4-8270-54637D421509}" srcOrd="0" destOrd="0" parTransId="{86F89E46-4275-4291-A6D6-B28CCAB510BC}" sibTransId="{FD0F73D7-881C-4F77-B86A-FC6757E7BBCD}"/>
    <dgm:cxn modelId="{EDC6421E-9ADD-4745-A7C6-ABB55C91A4DC}" type="presOf" srcId="{9E0112D6-D119-40D2-A1A0-8197586844DD}" destId="{DC9A0EFA-EB82-4177-A540-5430F5F62058}" srcOrd="0" destOrd="0" presId="urn:microsoft.com/office/officeart/2005/8/layout/chevron2"/>
    <dgm:cxn modelId="{DF37F429-01C4-41B7-8D44-55D4F8373A69}" type="presOf" srcId="{8FC2DDF9-C3B6-46C0-8715-2006A4E7A5FF}" destId="{6E1F10A9-2E8B-4188-9EBA-582FCAB57B4F}" srcOrd="0" destOrd="0" presId="urn:microsoft.com/office/officeart/2005/8/layout/chevron2"/>
    <dgm:cxn modelId="{8E2B614D-0411-4373-AE94-1C36F51536AA}" type="presOf" srcId="{6AD58C70-98D6-40C4-A5DA-45FFE1317648}" destId="{7899E7CC-F235-4657-87C9-7DDD7AC0C012}" srcOrd="0" destOrd="0" presId="urn:microsoft.com/office/officeart/2005/8/layout/chevron2"/>
    <dgm:cxn modelId="{6F218D59-1090-4E35-A0DB-3DF6FCFF5804}" type="presOf" srcId="{3B5B3EE6-F3D0-4C6F-9BCD-3B13F78EA79D}" destId="{1092F1F8-61E2-43D4-A614-535FEBA6A383}" srcOrd="0" destOrd="0" presId="urn:microsoft.com/office/officeart/2005/8/layout/chevron2"/>
    <dgm:cxn modelId="{22759279-902D-4257-9C90-2652A8CFA9FA}" srcId="{5F0B37E3-1B86-4B90-BB25-D0A0234E56B0}" destId="{3B5B3EE6-F3D0-4C6F-9BCD-3B13F78EA79D}" srcOrd="0" destOrd="0" parTransId="{DF8D8A05-E68A-43E9-97E8-8B93D7F98415}" sibTransId="{9C29CED4-24E6-4C81-8B77-97445323D652}"/>
    <dgm:cxn modelId="{E506F679-591B-4F5C-958A-3F91B85CC994}" type="presOf" srcId="{E83B2047-092D-4143-8DA7-4FE4526B4EE2}" destId="{1A0FFE3F-BE26-41BE-A41B-8253A933821B}" srcOrd="0" destOrd="0" presId="urn:microsoft.com/office/officeart/2005/8/layout/chevron2"/>
    <dgm:cxn modelId="{BE5AB3C0-6EA8-43B0-A6B4-050F356B6895}" srcId="{8FC2DDF9-C3B6-46C0-8715-2006A4E7A5FF}" destId="{E83B2047-092D-4143-8DA7-4FE4526B4EE2}" srcOrd="1" destOrd="0" parTransId="{B72B66CB-56DF-4514-987F-7218E51DF732}" sibTransId="{593352D5-C1D6-4FFF-B21B-D2E2493C7E0E}"/>
    <dgm:cxn modelId="{EFF4CCD8-E8F1-4236-A3E2-14C1EDA75E2C}" srcId="{E83B2047-092D-4143-8DA7-4FE4526B4EE2}" destId="{6AD58C70-98D6-40C4-A5DA-45FFE1317648}" srcOrd="0" destOrd="0" parTransId="{983F99C0-087D-44E2-A32B-AF7B0E70CB3D}" sibTransId="{C00E918B-4601-42F2-8D4D-F52D039EBF54}"/>
    <dgm:cxn modelId="{368B64E5-702D-4961-AA09-7B95AADDB117}" type="presOf" srcId="{A4D7846B-127D-4EF4-8270-54637D421509}" destId="{118BE3C2-E0FA-4E59-863D-B728061F89C5}" srcOrd="0" destOrd="0" presId="urn:microsoft.com/office/officeart/2005/8/layout/chevron2"/>
    <dgm:cxn modelId="{849807E7-E8C8-491D-8535-F48DF5BBD8B9}" srcId="{8FC2DDF9-C3B6-46C0-8715-2006A4E7A5FF}" destId="{5F0B37E3-1B86-4B90-BB25-D0A0234E56B0}" srcOrd="0" destOrd="0" parTransId="{1587CDA5-04E0-426B-A0BC-6A1304424643}" sibTransId="{DF2F390F-5C24-4337-92D9-C16367BB8A7C}"/>
    <dgm:cxn modelId="{415C9ABC-75B3-4A68-9319-FC90E1B6A5F8}" type="presParOf" srcId="{6E1F10A9-2E8B-4188-9EBA-582FCAB57B4F}" destId="{16E2FCA6-24E2-4498-BF3A-88E057F0BC30}" srcOrd="0" destOrd="0" presId="urn:microsoft.com/office/officeart/2005/8/layout/chevron2"/>
    <dgm:cxn modelId="{F5D45E83-7938-4F1C-A278-389050470819}" type="presParOf" srcId="{16E2FCA6-24E2-4498-BF3A-88E057F0BC30}" destId="{BA2BC021-7A6E-47F1-90E2-0FF1B78DF249}" srcOrd="0" destOrd="0" presId="urn:microsoft.com/office/officeart/2005/8/layout/chevron2"/>
    <dgm:cxn modelId="{ACDC68A3-E2E3-4F80-9011-C66C4366291E}" type="presParOf" srcId="{16E2FCA6-24E2-4498-BF3A-88E057F0BC30}" destId="{1092F1F8-61E2-43D4-A614-535FEBA6A383}" srcOrd="1" destOrd="0" presId="urn:microsoft.com/office/officeart/2005/8/layout/chevron2"/>
    <dgm:cxn modelId="{A1ABE480-D01A-458A-89D3-0FD5DB91EE30}" type="presParOf" srcId="{6E1F10A9-2E8B-4188-9EBA-582FCAB57B4F}" destId="{0E0C304D-95BA-4417-9773-F239110C538A}" srcOrd="1" destOrd="0" presId="urn:microsoft.com/office/officeart/2005/8/layout/chevron2"/>
    <dgm:cxn modelId="{9AB6B714-63DF-485E-BC41-FF0AB032EDC4}" type="presParOf" srcId="{6E1F10A9-2E8B-4188-9EBA-582FCAB57B4F}" destId="{E97C9455-BE15-4FF5-9D37-57CDB7212FE9}" srcOrd="2" destOrd="0" presId="urn:microsoft.com/office/officeart/2005/8/layout/chevron2"/>
    <dgm:cxn modelId="{AD2BA255-D1BE-4553-8B29-DE3A6C996CE2}" type="presParOf" srcId="{E97C9455-BE15-4FF5-9D37-57CDB7212FE9}" destId="{1A0FFE3F-BE26-41BE-A41B-8253A933821B}" srcOrd="0" destOrd="0" presId="urn:microsoft.com/office/officeart/2005/8/layout/chevron2"/>
    <dgm:cxn modelId="{9D18FB2E-A829-499F-93E6-1DA34CBFA979}" type="presParOf" srcId="{E97C9455-BE15-4FF5-9D37-57CDB7212FE9}" destId="{7899E7CC-F235-4657-87C9-7DDD7AC0C012}" srcOrd="1" destOrd="0" presId="urn:microsoft.com/office/officeart/2005/8/layout/chevron2"/>
    <dgm:cxn modelId="{72026C89-B5AA-4EF7-9B5D-5AAB31F94CF1}" type="presParOf" srcId="{6E1F10A9-2E8B-4188-9EBA-582FCAB57B4F}" destId="{27B59364-EF8F-4FE1-B18C-4698C6DD58A5}" srcOrd="3" destOrd="0" presId="urn:microsoft.com/office/officeart/2005/8/layout/chevron2"/>
    <dgm:cxn modelId="{134E24F7-BA9D-43D6-B16F-26D89BFE36A0}" type="presParOf" srcId="{6E1F10A9-2E8B-4188-9EBA-582FCAB57B4F}" destId="{ECFF2CC7-A2F1-4CA5-B7B3-2E2565B411C1}" srcOrd="4" destOrd="0" presId="urn:microsoft.com/office/officeart/2005/8/layout/chevron2"/>
    <dgm:cxn modelId="{348421D7-EA51-4C6E-9C65-9469EAD266B3}" type="presParOf" srcId="{ECFF2CC7-A2F1-4CA5-B7B3-2E2565B411C1}" destId="{DC9A0EFA-EB82-4177-A540-5430F5F62058}" srcOrd="0" destOrd="0" presId="urn:microsoft.com/office/officeart/2005/8/layout/chevron2"/>
    <dgm:cxn modelId="{26281231-6F0D-484C-896B-07063DAA00D9}" type="presParOf" srcId="{ECFF2CC7-A2F1-4CA5-B7B3-2E2565B411C1}" destId="{118BE3C2-E0FA-4E59-863D-B728061F89C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24B007-E31B-411F-B3B6-BE4006A18984}">
      <dsp:nvSpPr>
        <dsp:cNvPr id="0" name=""/>
        <dsp:cNvSpPr/>
      </dsp:nvSpPr>
      <dsp:spPr>
        <a:xfrm>
          <a:off x="1858590" y="109849"/>
          <a:ext cx="1005071" cy="100507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B6A943-1FEA-48D6-8FC0-4E9F095CCB65}">
      <dsp:nvSpPr>
        <dsp:cNvPr id="0" name=""/>
        <dsp:cNvSpPr/>
      </dsp:nvSpPr>
      <dsp:spPr>
        <a:xfrm>
          <a:off x="2069655" y="320914"/>
          <a:ext cx="582941" cy="5829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C19D42-8158-4B52-89DA-F1E9C19A60DB}">
      <dsp:nvSpPr>
        <dsp:cNvPr id="0" name=""/>
        <dsp:cNvSpPr/>
      </dsp:nvSpPr>
      <dsp:spPr>
        <a:xfrm>
          <a:off x="3079033" y="109849"/>
          <a:ext cx="2369096" cy="1005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>
              <a:latin typeface="Arial"/>
              <a:cs typeface="Arial"/>
            </a:rPr>
            <a:t>Team Introduction</a:t>
          </a:r>
        </a:p>
      </dsp:txBody>
      <dsp:txXfrm>
        <a:off x="3079033" y="109849"/>
        <a:ext cx="2369096" cy="1005071"/>
      </dsp:txXfrm>
    </dsp:sp>
    <dsp:sp modelId="{CF794498-E975-47BE-9904-1873DC6B0B49}">
      <dsp:nvSpPr>
        <dsp:cNvPr id="0" name=""/>
        <dsp:cNvSpPr/>
      </dsp:nvSpPr>
      <dsp:spPr>
        <a:xfrm>
          <a:off x="5860927" y="109849"/>
          <a:ext cx="1005071" cy="100507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A59266-3D09-4811-8CE6-6CC048EC09E2}">
      <dsp:nvSpPr>
        <dsp:cNvPr id="0" name=""/>
        <dsp:cNvSpPr/>
      </dsp:nvSpPr>
      <dsp:spPr>
        <a:xfrm>
          <a:off x="6071992" y="320914"/>
          <a:ext cx="582941" cy="5829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E6C910-8980-474E-9624-829BF68D6A68}">
      <dsp:nvSpPr>
        <dsp:cNvPr id="0" name=""/>
        <dsp:cNvSpPr/>
      </dsp:nvSpPr>
      <dsp:spPr>
        <a:xfrm>
          <a:off x="7081371" y="109849"/>
          <a:ext cx="2369096" cy="1005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>
              <a:latin typeface="Arial"/>
              <a:cs typeface="Arial"/>
            </a:rPr>
            <a:t>Product Introduction</a:t>
          </a:r>
        </a:p>
      </dsp:txBody>
      <dsp:txXfrm>
        <a:off x="7081371" y="109849"/>
        <a:ext cx="2369096" cy="1005071"/>
      </dsp:txXfrm>
    </dsp:sp>
    <dsp:sp modelId="{869F44BD-66E6-4D40-AAB3-36575BFD4B76}">
      <dsp:nvSpPr>
        <dsp:cNvPr id="0" name=""/>
        <dsp:cNvSpPr/>
      </dsp:nvSpPr>
      <dsp:spPr>
        <a:xfrm>
          <a:off x="1858590" y="1948155"/>
          <a:ext cx="1005071" cy="100507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533CAC-56E5-4FB7-9ECB-428068C66B1A}">
      <dsp:nvSpPr>
        <dsp:cNvPr id="0" name=""/>
        <dsp:cNvSpPr/>
      </dsp:nvSpPr>
      <dsp:spPr>
        <a:xfrm>
          <a:off x="2069655" y="2159220"/>
          <a:ext cx="582941" cy="5829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430EF2-3AC5-48C3-9846-A4B9B1186AB7}">
      <dsp:nvSpPr>
        <dsp:cNvPr id="0" name=""/>
        <dsp:cNvSpPr/>
      </dsp:nvSpPr>
      <dsp:spPr>
        <a:xfrm>
          <a:off x="3079033" y="1948155"/>
          <a:ext cx="2369096" cy="1005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>
              <a:latin typeface="Arial"/>
              <a:cs typeface="Arial"/>
            </a:rPr>
            <a:t>Demo</a:t>
          </a:r>
        </a:p>
      </dsp:txBody>
      <dsp:txXfrm>
        <a:off x="3079033" y="1948155"/>
        <a:ext cx="2369096" cy="1005071"/>
      </dsp:txXfrm>
    </dsp:sp>
    <dsp:sp modelId="{5DDCD481-D54D-43A2-9DDE-9428362CCC84}">
      <dsp:nvSpPr>
        <dsp:cNvPr id="0" name=""/>
        <dsp:cNvSpPr/>
      </dsp:nvSpPr>
      <dsp:spPr>
        <a:xfrm>
          <a:off x="5860927" y="1948155"/>
          <a:ext cx="1005071" cy="100507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B95EC-8431-4C75-AC15-5D94396E70B8}">
      <dsp:nvSpPr>
        <dsp:cNvPr id="0" name=""/>
        <dsp:cNvSpPr/>
      </dsp:nvSpPr>
      <dsp:spPr>
        <a:xfrm>
          <a:off x="6071992" y="2159220"/>
          <a:ext cx="582941" cy="58294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4B550D-BD6A-4A34-A45A-25AF48A14525}">
      <dsp:nvSpPr>
        <dsp:cNvPr id="0" name=""/>
        <dsp:cNvSpPr/>
      </dsp:nvSpPr>
      <dsp:spPr>
        <a:xfrm>
          <a:off x="7081371" y="1948155"/>
          <a:ext cx="2369096" cy="1005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>
              <a:latin typeface="Arial"/>
              <a:cs typeface="Arial"/>
            </a:rPr>
            <a:t>Data Infrastructure</a:t>
          </a:r>
        </a:p>
      </dsp:txBody>
      <dsp:txXfrm>
        <a:off x="7081371" y="1948155"/>
        <a:ext cx="2369096" cy="1005071"/>
      </dsp:txXfrm>
    </dsp:sp>
    <dsp:sp modelId="{095A36DA-F232-4216-AB8D-48A781AA5776}">
      <dsp:nvSpPr>
        <dsp:cNvPr id="0" name=""/>
        <dsp:cNvSpPr/>
      </dsp:nvSpPr>
      <dsp:spPr>
        <a:xfrm>
          <a:off x="1858590" y="3786462"/>
          <a:ext cx="1005071" cy="100507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77AB57-2B51-4E0B-B268-F9E3D98A989C}">
      <dsp:nvSpPr>
        <dsp:cNvPr id="0" name=""/>
        <dsp:cNvSpPr/>
      </dsp:nvSpPr>
      <dsp:spPr>
        <a:xfrm>
          <a:off x="2069655" y="3997527"/>
          <a:ext cx="582941" cy="58294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963936-1B28-475B-8733-B1AA30570225}">
      <dsp:nvSpPr>
        <dsp:cNvPr id="0" name=""/>
        <dsp:cNvSpPr/>
      </dsp:nvSpPr>
      <dsp:spPr>
        <a:xfrm>
          <a:off x="3079033" y="3786462"/>
          <a:ext cx="2369096" cy="1005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>
              <a:latin typeface="Arial"/>
              <a:cs typeface="Arial"/>
            </a:rPr>
            <a:t>Model Iteration</a:t>
          </a:r>
        </a:p>
      </dsp:txBody>
      <dsp:txXfrm>
        <a:off x="3079033" y="3786462"/>
        <a:ext cx="2369096" cy="1005071"/>
      </dsp:txXfrm>
    </dsp:sp>
    <dsp:sp modelId="{E459A25F-48F0-4B48-8E96-41BB15B8D35C}">
      <dsp:nvSpPr>
        <dsp:cNvPr id="0" name=""/>
        <dsp:cNvSpPr/>
      </dsp:nvSpPr>
      <dsp:spPr>
        <a:xfrm>
          <a:off x="5860927" y="3786462"/>
          <a:ext cx="1005071" cy="100507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86C78B-AACD-4FB4-AA43-D591A4106ABE}">
      <dsp:nvSpPr>
        <dsp:cNvPr id="0" name=""/>
        <dsp:cNvSpPr/>
      </dsp:nvSpPr>
      <dsp:spPr>
        <a:xfrm>
          <a:off x="6071992" y="3997527"/>
          <a:ext cx="582941" cy="58294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839DD3-B1FE-4FB4-9779-BD4E59FD58D4}">
      <dsp:nvSpPr>
        <dsp:cNvPr id="0" name=""/>
        <dsp:cNvSpPr/>
      </dsp:nvSpPr>
      <dsp:spPr>
        <a:xfrm>
          <a:off x="7081371" y="3786462"/>
          <a:ext cx="2369096" cy="1005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>
              <a:latin typeface="Arial"/>
              <a:cs typeface="Arial"/>
            </a:rPr>
            <a:t>Next Steps</a:t>
          </a:r>
        </a:p>
      </dsp:txBody>
      <dsp:txXfrm>
        <a:off x="7081371" y="3786462"/>
        <a:ext cx="2369096" cy="10050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2BC021-7A6E-47F1-90E2-0FF1B78DF249}">
      <dsp:nvSpPr>
        <dsp:cNvPr id="0" name=""/>
        <dsp:cNvSpPr/>
      </dsp:nvSpPr>
      <dsp:spPr>
        <a:xfrm rot="5400000">
          <a:off x="-206450" y="208352"/>
          <a:ext cx="1376335" cy="9634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solidFill>
                <a:srgbClr val="FFFFFF"/>
              </a:solidFill>
              <a:latin typeface="Arial"/>
              <a:cs typeface="Arial"/>
            </a:rPr>
            <a:t> </a:t>
          </a:r>
          <a:r>
            <a:rPr lang="en-US" sz="1400" b="0" kern="1200">
              <a:latin typeface="Arial"/>
              <a:cs typeface="Arial"/>
            </a:rPr>
            <a:t>User's </a:t>
          </a:r>
          <a:r>
            <a:rPr lang="en-US" sz="1400" b="0" kern="1200">
              <a:latin typeface="Arial"/>
              <a:cs typeface="Posterama"/>
            </a:rPr>
            <a:t>Query</a:t>
          </a:r>
        </a:p>
      </dsp:txBody>
      <dsp:txXfrm rot="-5400000">
        <a:off x="1" y="483618"/>
        <a:ext cx="963434" cy="412901"/>
      </dsp:txXfrm>
    </dsp:sp>
    <dsp:sp modelId="{1092F1F8-61E2-43D4-A614-535FEBA6A383}">
      <dsp:nvSpPr>
        <dsp:cNvPr id="0" name=""/>
        <dsp:cNvSpPr/>
      </dsp:nvSpPr>
      <dsp:spPr>
        <a:xfrm rot="5400000">
          <a:off x="2470481" y="-1505144"/>
          <a:ext cx="894617" cy="39087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>
              <a:solidFill>
                <a:srgbClr val="000000"/>
              </a:solidFill>
              <a:latin typeface="Arial"/>
              <a:cs typeface="Posterama"/>
            </a:rPr>
            <a:t>User</a:t>
          </a:r>
          <a:r>
            <a:rPr lang="en-US" sz="2000" b="0" kern="1200">
              <a:solidFill>
                <a:srgbClr val="000000"/>
              </a:solidFill>
              <a:latin typeface="Arial"/>
              <a:cs typeface="Arial"/>
            </a:rPr>
            <a:t> specifies the format of response and asks a question</a:t>
          </a:r>
          <a:endParaRPr lang="en-US" sz="2000" b="0" kern="1200">
            <a:latin typeface="Arial"/>
            <a:cs typeface="Arial"/>
          </a:endParaRPr>
        </a:p>
      </dsp:txBody>
      <dsp:txXfrm rot="-5400000">
        <a:off x="963434" y="45575"/>
        <a:ext cx="3865040" cy="807273"/>
      </dsp:txXfrm>
    </dsp:sp>
    <dsp:sp modelId="{1A0FFE3F-BE26-41BE-A41B-8253A933821B}">
      <dsp:nvSpPr>
        <dsp:cNvPr id="0" name=""/>
        <dsp:cNvSpPr/>
      </dsp:nvSpPr>
      <dsp:spPr>
        <a:xfrm rot="5400000">
          <a:off x="-206450" y="1387470"/>
          <a:ext cx="1376335" cy="9634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Arial"/>
              <a:cs typeface="Arial"/>
            </a:rPr>
            <a:t>AI's response</a:t>
          </a:r>
        </a:p>
      </dsp:txBody>
      <dsp:txXfrm rot="-5400000">
        <a:off x="1" y="1662736"/>
        <a:ext cx="963434" cy="412901"/>
      </dsp:txXfrm>
    </dsp:sp>
    <dsp:sp modelId="{7899E7CC-F235-4657-87C9-7DDD7AC0C012}">
      <dsp:nvSpPr>
        <dsp:cNvPr id="0" name=""/>
        <dsp:cNvSpPr/>
      </dsp:nvSpPr>
      <dsp:spPr>
        <a:xfrm rot="5400000">
          <a:off x="2470481" y="-326027"/>
          <a:ext cx="894617" cy="39087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>
              <a:latin typeface="Arial"/>
              <a:cs typeface="Posterama"/>
            </a:rPr>
            <a:t>User receives report on the specified format</a:t>
          </a:r>
        </a:p>
      </dsp:txBody>
      <dsp:txXfrm rot="-5400000">
        <a:off x="963434" y="1224692"/>
        <a:ext cx="3865040" cy="807273"/>
      </dsp:txXfrm>
    </dsp:sp>
    <dsp:sp modelId="{DC9A0EFA-EB82-4177-A540-5430F5F62058}">
      <dsp:nvSpPr>
        <dsp:cNvPr id="0" name=""/>
        <dsp:cNvSpPr/>
      </dsp:nvSpPr>
      <dsp:spPr>
        <a:xfrm rot="5400000">
          <a:off x="-206450" y="2566587"/>
          <a:ext cx="1376335" cy="9634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Arial"/>
              <a:cs typeface="Arial"/>
            </a:rPr>
            <a:t>User's follow up</a:t>
          </a:r>
        </a:p>
      </dsp:txBody>
      <dsp:txXfrm rot="-5400000">
        <a:off x="1" y="2841853"/>
        <a:ext cx="963434" cy="412901"/>
      </dsp:txXfrm>
    </dsp:sp>
    <dsp:sp modelId="{118BE3C2-E0FA-4E59-863D-B728061F89C5}">
      <dsp:nvSpPr>
        <dsp:cNvPr id="0" name=""/>
        <dsp:cNvSpPr/>
      </dsp:nvSpPr>
      <dsp:spPr>
        <a:xfrm rot="5400000">
          <a:off x="2470481" y="853089"/>
          <a:ext cx="894617" cy="39087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>
              <a:latin typeface="Arial"/>
              <a:cs typeface="Arial"/>
            </a:rPr>
            <a:t>User asks follow up question on the response received </a:t>
          </a:r>
          <a:endParaRPr lang="en-US" sz="2000" b="0" kern="1200">
            <a:latin typeface="Arial"/>
          </a:endParaRPr>
        </a:p>
      </dsp:txBody>
      <dsp:txXfrm rot="-5400000">
        <a:off x="963434" y="2403808"/>
        <a:ext cx="3865040" cy="8072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7:16:41.6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10118 5012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7:16:41.6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10935 2647 16383 0 0,'-1'0'0'0'0,"0"0"0"0"0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7:16:41.6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9177 4510 16383 0 0,'0'1'0'0'0,"0"0"0"0"0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7:16:41.6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9177 4527 16383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7:16:41.6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5939 2426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B4492E-1576-45D1-B3E7-8BDD8A389614}" type="datetimeFigureOut">
              <a:t>11/29/2023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298001-9CAB-42E2-B528-44F9CC90F1A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089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Elaborate technology using one more technical sentence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298001-9CAB-42E2-B528-44F9CC90F1A1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993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RAG approach was used, and an important part of the ranking process in the retriever is vector similarity</a:t>
            </a:r>
          </a:p>
          <a:p>
            <a:pPr marL="628650" lvl="1" indent="-171450">
              <a:buFont typeface="Courier New"/>
              <a:buChar char="o"/>
            </a:pPr>
            <a:r>
              <a:rPr lang="en-US">
                <a:cs typeface="Calibri"/>
              </a:rPr>
              <a:t>Ranks article chunks by similarity of its embedding vector with the embedding vector of the query</a:t>
            </a:r>
          </a:p>
          <a:p>
            <a:pPr marL="628650" lvl="1" indent="-171450">
              <a:buFont typeface="Courier New"/>
              <a:buChar char="o"/>
            </a:pPr>
            <a:r>
              <a:rPr lang="en-US">
                <a:cs typeface="Calibri"/>
              </a:rPr>
              <a:t>One way to improve retrieval is to tune the Ember-v1 model that generates the embeddings</a:t>
            </a:r>
          </a:p>
          <a:p>
            <a:pPr indent="-171450">
              <a:buFont typeface="Calibri"/>
              <a:buChar char="-"/>
            </a:pPr>
            <a:r>
              <a:rPr lang="en-US">
                <a:cs typeface="Calibri"/>
              </a:rPr>
              <a:t>Sourced the FIQA dataset consisting of question and answer pairs scraped from financially related QA forums such as </a:t>
            </a:r>
            <a:r>
              <a:rPr lang="en-US" err="1">
                <a:cs typeface="Calibri"/>
              </a:rPr>
              <a:t>stocktweets</a:t>
            </a:r>
            <a:r>
              <a:rPr lang="en-US">
                <a:cs typeface="Calibri"/>
              </a:rPr>
              <a:t> and relevant sections of </a:t>
            </a:r>
            <a:r>
              <a:rPr lang="en-US" err="1">
                <a:cs typeface="Calibri"/>
              </a:rPr>
              <a:t>stackexchange</a:t>
            </a:r>
            <a:endParaRPr lang="en-US">
              <a:cs typeface="Calibri"/>
            </a:endParaRPr>
          </a:p>
          <a:p>
            <a:pPr marL="628650" lvl="1" indent="-171450">
              <a:buFont typeface="Courier New"/>
              <a:buChar char="o"/>
            </a:pPr>
            <a:r>
              <a:rPr lang="en-US">
                <a:cs typeface="Calibri"/>
              </a:rPr>
              <a:t>QA forum -&gt; informal responses</a:t>
            </a:r>
          </a:p>
          <a:p>
            <a:pPr marL="628650" lvl="1" indent="-171450">
              <a:buFont typeface="Courier New"/>
              <a:buChar char="o"/>
            </a:pPr>
            <a:r>
              <a:rPr lang="en-US">
                <a:cs typeface="Calibri"/>
              </a:rPr>
              <a:t>Applied PaLM2 model to rewrite the answers so that it matches the tone of news articles</a:t>
            </a:r>
          </a:p>
          <a:p>
            <a:pPr indent="-171450">
              <a:buFont typeface="Calibri"/>
              <a:buChar char="-"/>
            </a:pPr>
            <a:r>
              <a:rPr lang="en-US">
                <a:cs typeface="Calibri"/>
              </a:rPr>
              <a:t>Tuned the Ember-v1 model with contrastive learning</a:t>
            </a:r>
          </a:p>
          <a:p>
            <a:pPr marL="628650" lvl="1" indent="-171450">
              <a:buFont typeface="Courier New"/>
              <a:buChar char="o"/>
            </a:pPr>
            <a:r>
              <a:rPr lang="en-US">
                <a:cs typeface="Calibri"/>
              </a:rPr>
              <a:t>Minimizes the distance between the embedding vector of question and answers</a:t>
            </a:r>
          </a:p>
          <a:p>
            <a:pPr marL="628650" lvl="1" indent="-171450">
              <a:buFont typeface="Courier New"/>
              <a:buChar char="o"/>
            </a:pPr>
            <a:r>
              <a:rPr lang="en-US">
                <a:cs typeface="Calibri"/>
              </a:rPr>
              <a:t>Keeping vectors between unrelated questions and answers distant</a:t>
            </a:r>
          </a:p>
          <a:p>
            <a:pPr indent="-171450">
              <a:buFont typeface="Calibri"/>
              <a:buChar char="-"/>
            </a:pPr>
            <a:r>
              <a:rPr lang="en-US">
                <a:cs typeface="Calibri"/>
              </a:rPr>
              <a:t>Evaluated model on a test set with 2.5K entries</a:t>
            </a:r>
          </a:p>
          <a:p>
            <a:pPr marL="628650" lvl="1" indent="-171450">
              <a:buFont typeface="Courier New"/>
              <a:buChar char="o"/>
            </a:pPr>
            <a:r>
              <a:rPr lang="en-US">
                <a:cs typeface="Calibri"/>
              </a:rPr>
              <a:t>Several information retrieval metrics used</a:t>
            </a:r>
          </a:p>
          <a:p>
            <a:pPr marL="628650" lvl="1" indent="-171450">
              <a:buFont typeface="Courier New"/>
              <a:buChar char="o"/>
            </a:pPr>
            <a:r>
              <a:rPr lang="en-US">
                <a:cs typeface="Calibri"/>
              </a:rPr>
              <a:t>Measures whether the top 3 retrieved answers contains the ground truth relevant answers discounted by rank in the result</a:t>
            </a:r>
          </a:p>
          <a:p>
            <a:pPr marL="628650" lvl="1" indent="-171450">
              <a:buFont typeface="Courier New"/>
              <a:buChar char="o"/>
            </a:pPr>
            <a:r>
              <a:rPr lang="en-US">
                <a:cs typeface="Calibri"/>
              </a:rPr>
              <a:t>Achieved a few percentage of improvements across all metrics despite the Ember-v1 model having seen finance related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298001-9CAB-42E2-B528-44F9CC90F1A1}" type="slidenum"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44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Concise key-points in specific format via fine-tuning Mistral-7B model for targeted summarization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Out of all scraped articles, filtered down to 35K articles with relevant key-point summaries in desired format</a:t>
            </a:r>
          </a:p>
          <a:p>
            <a:pPr marL="914400" lvl="1" indent="-285750">
              <a:buFont typeface="Courier New"/>
              <a:buChar char="o"/>
            </a:pPr>
            <a:r>
              <a:rPr lang="en-US">
                <a:cs typeface="Calibri"/>
              </a:rPr>
              <a:t>Reuters and CNBC</a:t>
            </a:r>
          </a:p>
          <a:p>
            <a:pPr marL="914400" lvl="1" indent="-285750">
              <a:buFont typeface="Courier New"/>
              <a:buChar char="o"/>
            </a:pPr>
            <a:r>
              <a:rPr lang="en-US">
                <a:cs typeface="Calibri"/>
              </a:rPr>
              <a:t>Data augmentation was applied to ensure that the model outputs text suitable for RAG and our use-case</a:t>
            </a:r>
          </a:p>
          <a:p>
            <a:pPr lvl="3" indent="-285750">
              <a:buFont typeface="Calibri"/>
              <a:buChar char="-"/>
            </a:pPr>
            <a:r>
              <a:rPr lang="en-US">
                <a:cs typeface="Calibri"/>
              </a:rPr>
              <a:t>Applied coreference resolution so it's similar to the chunks in production setting</a:t>
            </a:r>
          </a:p>
          <a:p>
            <a:pPr marL="1200150" lvl="2" indent="-285750">
              <a:buFont typeface="Wingdings"/>
              <a:buChar char="§"/>
            </a:pPr>
            <a:r>
              <a:rPr lang="en-US">
                <a:cs typeface="Calibri"/>
              </a:rPr>
              <a:t>Added published dates to the summaries and generated appropriate tagline over the key-points using the PaLM2 model</a:t>
            </a:r>
          </a:p>
          <a:p>
            <a:pPr marL="1200150" lvl="2" indent="-285750">
              <a:buFont typeface="Wingdings"/>
              <a:buChar char="§"/>
            </a:pPr>
            <a:r>
              <a:rPr lang="en-US">
                <a:cs typeface="Calibri"/>
              </a:rPr>
              <a:t>In addition, re-wrote some summaries by incorporating entities from titles of the article if summary not clear</a:t>
            </a:r>
          </a:p>
          <a:p>
            <a:pPr marL="1200150" lvl="2" indent="-285750">
              <a:buFont typeface="Wingdings"/>
              <a:buChar char="§"/>
            </a:pPr>
            <a:r>
              <a:rPr lang="en-US">
                <a:cs typeface="Calibri"/>
              </a:rPr>
              <a:t>Then, for each summary in the data, generated a question that's possible to answer and one that's impossible to answer using only the summary</a:t>
            </a:r>
          </a:p>
          <a:p>
            <a:pPr marL="1657350" lvl="3" indent="-285750">
              <a:buFont typeface="Calibri"/>
              <a:buChar char="-"/>
            </a:pPr>
            <a:r>
              <a:rPr lang="en-US">
                <a:cs typeface="Calibri"/>
              </a:rPr>
              <a:t>Targeted summarization</a:t>
            </a:r>
          </a:p>
          <a:p>
            <a:pPr marL="1657350" lvl="3" indent="-285750">
              <a:buFont typeface="Calibri"/>
              <a:buChar char="-"/>
            </a:pPr>
            <a:r>
              <a:rPr lang="en-US">
                <a:cs typeface="Calibri"/>
              </a:rPr>
              <a:t>Ensuring that the model can determine if question can be answered</a:t>
            </a:r>
          </a:p>
          <a:p>
            <a:pPr lvl="2" indent="-285750">
              <a:buFont typeface="Wingdings"/>
              <a:buChar char="§"/>
            </a:pPr>
            <a:r>
              <a:rPr lang="en-US">
                <a:cs typeface="Calibri"/>
              </a:rPr>
              <a:t>Finally, noise mimicking the RAG context was injected by chunking the source articles, adding random chunks from other articles, and shuffling the resulting chunks</a:t>
            </a:r>
          </a:p>
          <a:p>
            <a:pPr marL="1657350" lvl="3" indent="-285750">
              <a:buFont typeface="Calibri"/>
              <a:buChar char="-"/>
            </a:pPr>
            <a:r>
              <a:rPr lang="en-US">
                <a:cs typeface="Calibri"/>
              </a:rPr>
              <a:t>Pick out the relevant chunks for targeted </a:t>
            </a:r>
            <a:r>
              <a:rPr lang="en-US" err="1">
                <a:cs typeface="Calibri"/>
              </a:rPr>
              <a:t>sumarization</a:t>
            </a:r>
            <a:r>
              <a:rPr lang="en-US">
                <a:cs typeface="Calibri"/>
              </a:rPr>
              <a:t> and stay concise</a:t>
            </a:r>
          </a:p>
          <a:p>
            <a:pPr indent="-285750">
              <a:buFont typeface="Calibri"/>
              <a:buChar char="-"/>
            </a:pPr>
            <a:r>
              <a:rPr lang="en-US">
                <a:cs typeface="Calibri"/>
              </a:rPr>
              <a:t>Tuned model achieved significant improvements over baseline models and even the PaLM2 with one-shot example on a test set with 2K entries</a:t>
            </a:r>
          </a:p>
          <a:p>
            <a:pPr marL="628650" lvl="1" indent="-285750">
              <a:buFont typeface="Courier New"/>
              <a:buChar char="o"/>
            </a:pPr>
            <a:r>
              <a:rPr lang="en-US">
                <a:cs typeface="Calibri"/>
              </a:rPr>
              <a:t>Rouge-2 score: Measures similarity between generated key-points and human-written key-points. Measures overlaps in consecutive word pairs.</a:t>
            </a:r>
          </a:p>
          <a:p>
            <a:pPr marL="628650" lvl="1" indent="-285750">
              <a:buFont typeface="Courier New"/>
              <a:buChar char="o"/>
            </a:pPr>
            <a:r>
              <a:rPr lang="en-US">
                <a:cs typeface="Calibri"/>
              </a:rPr>
              <a:t>F1 score: Models ability to classify impossible to answer questions. 95% F1 for the fine-tuned model so it is much less likely to hallucinate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298001-9CAB-42E2-B528-44F9CC90F1A1}" type="slidenum"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15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Finally, we were happy with the content of QA model output, so we just wanted to lightly tune it to change the output style to be more consistent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Sourced total of ~10K data entries from TAT-QA, FINQA, and </a:t>
            </a:r>
            <a:r>
              <a:rPr lang="en-US" err="1">
                <a:cs typeface="Calibri"/>
              </a:rPr>
              <a:t>WebGLM</a:t>
            </a:r>
            <a:r>
              <a:rPr lang="en-US">
                <a:cs typeface="Calibri"/>
              </a:rPr>
              <a:t> QA datasets all with concise responses</a:t>
            </a:r>
          </a:p>
          <a:p>
            <a:pPr marL="1200150" lvl="1" indent="-285750">
              <a:buFont typeface="Courier New"/>
              <a:buChar char="o"/>
            </a:pPr>
            <a:r>
              <a:rPr lang="en-US">
                <a:cs typeface="Calibri"/>
              </a:rPr>
              <a:t>TAT-QA and FINQA has financially related questions</a:t>
            </a:r>
          </a:p>
          <a:p>
            <a:pPr marL="1200150" lvl="1" indent="-285750">
              <a:buFont typeface="Courier New"/>
              <a:buChar char="o"/>
            </a:pPr>
            <a:r>
              <a:rPr lang="en-US" err="1">
                <a:cs typeface="Calibri"/>
              </a:rPr>
              <a:t>WebGLM</a:t>
            </a:r>
            <a:r>
              <a:rPr lang="en-US">
                <a:cs typeface="Calibri"/>
              </a:rPr>
              <a:t> is general purpose QA with context, added it for transfer learning and also to make sure that the model doesn't catastrophically forget</a:t>
            </a:r>
          </a:p>
          <a:p>
            <a:pPr marL="1200150" lvl="1" indent="-285750">
              <a:buFont typeface="Courier New"/>
              <a:buChar char="o"/>
            </a:pPr>
            <a:r>
              <a:rPr lang="en-US">
                <a:cs typeface="Calibri"/>
              </a:rPr>
              <a:t>Similar approach for adding noise from the summarization model</a:t>
            </a:r>
          </a:p>
          <a:p>
            <a:pPr marL="1371600" lvl="4" indent="-285750">
              <a:buFont typeface="Courier New"/>
              <a:buChar char="o"/>
            </a:pPr>
            <a:r>
              <a:rPr lang="en-US">
                <a:cs typeface="Calibri"/>
              </a:rPr>
              <a:t>However, only added 10% of pure noise contexts since we want to focus more on the conciseness of the output</a:t>
            </a:r>
          </a:p>
          <a:p>
            <a:pPr indent="-285750">
              <a:buFont typeface="Calibri"/>
              <a:buChar char="-"/>
            </a:pPr>
            <a:r>
              <a:rPr lang="en-US">
                <a:cs typeface="Calibri"/>
              </a:rPr>
              <a:t>Tuned model achieved some improvements over the baseline models, and also gained more ability to understand when a context is noise with respect to question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298001-9CAB-42E2-B528-44F9CC90F1A1}" type="slidenum"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0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45962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88646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7591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6523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948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7472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11/29/2023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36824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11/29/2023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9996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11/29/2023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46919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890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60155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97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41" r:id="rId8"/>
    <p:sldLayoutId id="2147483842" r:id="rId9"/>
    <p:sldLayoutId id="2147483843" r:id="rId10"/>
    <p:sldLayoutId id="2147483851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diagramQuickStyle" Target="../diagrams/quickStyle2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diagramLayout" Target="../diagrams/layout2.xml"/><Relationship Id="rId2" Type="http://schemas.openxmlformats.org/officeDocument/2006/relationships/image" Target="../media/image20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diagramData" Target="../diagrams/data2.xml"/><Relationship Id="rId5" Type="http://schemas.openxmlformats.org/officeDocument/2006/relationships/customXml" Target="../ink/ink2.xml"/><Relationship Id="rId15" Type="http://schemas.microsoft.com/office/2007/relationships/diagramDrawing" Target="../diagrams/drawing2.xml"/><Relationship Id="rId10" Type="http://schemas.openxmlformats.org/officeDocument/2006/relationships/customXml" Target="../ink/ink5.xml"/><Relationship Id="rId4" Type="http://schemas.openxmlformats.org/officeDocument/2006/relationships/image" Target="../media/image200.png"/><Relationship Id="rId9" Type="http://schemas.openxmlformats.org/officeDocument/2006/relationships/customXml" Target="../ink/ink4.xml"/><Relationship Id="rId14" Type="http://schemas.openxmlformats.org/officeDocument/2006/relationships/diagramColors" Target="../diagrams/colors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06E15305-164C-44CD-9E0F-420C2DC1B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00DAEB7-36B1-42CD-8CB7-18EDB9FB7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1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5156AB-F444-957B-DD51-1D354C7F6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325" y="3323551"/>
            <a:ext cx="5586577" cy="149650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60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Retail Investments powered by </a:t>
            </a:r>
            <a:br>
              <a:rPr lang="en-US" sz="3600">
                <a:solidFill>
                  <a:schemeClr val="bg2">
                    <a:lumMod val="75000"/>
                  </a:schemeClr>
                </a:solidFill>
                <a:latin typeface="Calibri"/>
              </a:rPr>
            </a:br>
            <a:r>
              <a:rPr lang="en-US" sz="360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            Conversational AI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8CBAAA-FCBF-1A1B-A5E3-6C606B9CBA7F}"/>
              </a:ext>
            </a:extLst>
          </p:cNvPr>
          <p:cNvSpPr txBox="1"/>
          <p:nvPr/>
        </p:nvSpPr>
        <p:spPr>
          <a:xfrm>
            <a:off x="721988" y="1983811"/>
            <a:ext cx="4467064" cy="14157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600" err="1">
                <a:solidFill>
                  <a:schemeClr val="tx2">
                    <a:lumMod val="10000"/>
                  </a:schemeClr>
                </a:solidFill>
                <a:latin typeface="Century"/>
              </a:rPr>
              <a:t>FinBOT</a:t>
            </a:r>
            <a:endParaRPr lang="en-US">
              <a:solidFill>
                <a:schemeClr val="tx2">
                  <a:lumMod val="10000"/>
                </a:schemeClr>
              </a:solidFill>
              <a:latin typeface="Century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80515C-DA21-B22E-96FC-0BACDEAB06F4}"/>
              </a:ext>
            </a:extLst>
          </p:cNvPr>
          <p:cNvSpPr txBox="1"/>
          <p:nvPr/>
        </p:nvSpPr>
        <p:spPr>
          <a:xfrm>
            <a:off x="216175" y="5703668"/>
            <a:ext cx="407086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85000"/>
                  </a:schemeClr>
                </a:solidFill>
                <a:latin typeface="Calibri"/>
                <a:cs typeface="Calibri"/>
              </a:rPr>
              <a:t>Conversational AI Research Project </a:t>
            </a:r>
          </a:p>
          <a:p>
            <a:r>
              <a:rPr lang="en-US">
                <a:solidFill>
                  <a:schemeClr val="tx1">
                    <a:lumMod val="85000"/>
                  </a:schemeClr>
                </a:solidFill>
                <a:latin typeface="Calibri"/>
                <a:cs typeface="Calibri"/>
              </a:rPr>
              <a:t>Autumn 2023</a:t>
            </a:r>
          </a:p>
          <a:p>
            <a:r>
              <a:rPr lang="en-US">
                <a:solidFill>
                  <a:schemeClr val="tx1">
                    <a:lumMod val="85000"/>
                  </a:schemeClr>
                </a:solidFill>
                <a:latin typeface="Calibri"/>
                <a:cs typeface="Calibri"/>
              </a:rPr>
              <a:t>November 13, 2023</a:t>
            </a:r>
          </a:p>
        </p:txBody>
      </p:sp>
      <p:pic>
        <p:nvPicPr>
          <p:cNvPr id="9" name="Picture 8" descr="A light bulb with a brain inside&#10;&#10;Description automatically generated">
            <a:extLst>
              <a:ext uri="{FF2B5EF4-FFF2-40B4-BE49-F238E27FC236}">
                <a16:creationId xmlns:a16="http://schemas.microsoft.com/office/drawing/2014/main" id="{6D7FE8E9-AEA7-22B9-0660-F2F588C21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045" y="709043"/>
            <a:ext cx="5024796" cy="49491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3F37FE7-1B60-C5EC-318E-4955DFE42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5279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52F13-AEE3-4F5F-F5E2-0D8B687D9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" y="74599"/>
            <a:ext cx="10839352" cy="1001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b="1" err="1">
                <a:cs typeface="Posterama"/>
              </a:rPr>
              <a:t>FinBot</a:t>
            </a:r>
            <a:r>
              <a:rPr lang="en-US" sz="2800" b="1">
                <a:cs typeface="Posterama"/>
              </a:rPr>
              <a:t> crawls and augments hundreds and thousands of articles to generate insights 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5410FD-294D-7121-A6FC-7C4A539674AF}"/>
              </a:ext>
            </a:extLst>
          </p:cNvPr>
          <p:cNvSpPr/>
          <p:nvPr/>
        </p:nvSpPr>
        <p:spPr>
          <a:xfrm>
            <a:off x="254133" y="1191341"/>
            <a:ext cx="4570731" cy="6730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latin typeface="Arial"/>
                <a:cs typeface="Arial"/>
              </a:rPr>
              <a:t>Data Collection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5039E14-88B1-521B-B36B-CC7D9BA1FA58}"/>
              </a:ext>
            </a:extLst>
          </p:cNvPr>
          <p:cNvSpPr/>
          <p:nvPr/>
        </p:nvSpPr>
        <p:spPr>
          <a:xfrm>
            <a:off x="258559" y="3892971"/>
            <a:ext cx="4570731" cy="6730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latin typeface="Arial"/>
                <a:cs typeface="Arial"/>
              </a:rPr>
              <a:t>Data Augmentation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1CD66CA-651B-A58A-1383-1BDFD261514A}"/>
              </a:ext>
            </a:extLst>
          </p:cNvPr>
          <p:cNvSpPr/>
          <p:nvPr/>
        </p:nvSpPr>
        <p:spPr>
          <a:xfrm>
            <a:off x="254134" y="1864369"/>
            <a:ext cx="4570730" cy="17877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rgbClr val="1F2328"/>
                </a:solidFill>
                <a:latin typeface="Arial"/>
                <a:ea typeface="+mn-lt"/>
                <a:cs typeface="Arial"/>
              </a:rPr>
              <a:t>Web crawled articles from prominent news sources, including CNBC, The New York Times, and Reuters</a:t>
            </a:r>
            <a:r>
              <a:rPr lang="en-US" sz="1600">
                <a:solidFill>
                  <a:srgbClr val="000000"/>
                </a:solidFill>
                <a:latin typeface="Arial"/>
                <a:ea typeface="+mn-lt"/>
                <a:cs typeface="Arial"/>
              </a:rPr>
              <a:t> </a:t>
            </a:r>
            <a:endParaRPr lang="en-US" sz="1600"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ea typeface="+mn-lt"/>
                <a:cs typeface="Arial"/>
              </a:rPr>
              <a:t>Articles are collected from Mar. 2008 to Oct. 2023</a:t>
            </a:r>
          </a:p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ea typeface="+mn-lt"/>
                <a:cs typeface="Arial"/>
              </a:rPr>
              <a:t>Crawled data is stored in GCS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EE487D-B758-6A16-CB7C-819F679B22D5}"/>
              </a:ext>
            </a:extLst>
          </p:cNvPr>
          <p:cNvSpPr/>
          <p:nvPr/>
        </p:nvSpPr>
        <p:spPr>
          <a:xfrm>
            <a:off x="259518" y="4565188"/>
            <a:ext cx="4561146" cy="19020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Augmented the articles by applying a series of NLP techniques </a:t>
            </a:r>
            <a:endParaRPr lang="en-US" sz="1600">
              <a:solidFill>
                <a:srgbClr val="FFFFFF"/>
              </a:solidFill>
              <a:latin typeface="Arial"/>
              <a:cs typeface="Arial"/>
            </a:endParaRPr>
          </a:p>
          <a:p>
            <a:pPr marL="628650" lvl="1" indent="-1714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Co-reference Resolution,</a:t>
            </a:r>
            <a:endParaRPr lang="en-US" sz="1400">
              <a:solidFill>
                <a:srgbClr val="FFFFFF"/>
              </a:solidFill>
              <a:latin typeface="Arial"/>
              <a:cs typeface="Arial"/>
            </a:endParaRPr>
          </a:p>
          <a:p>
            <a:pPr marL="628650" lvl="1" indent="-1714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Topic Modeling</a:t>
            </a:r>
            <a:endParaRPr lang="en-US" sz="1400">
              <a:solidFill>
                <a:srgbClr val="FFFFFF"/>
              </a:solidFill>
              <a:latin typeface="Arial"/>
              <a:cs typeface="Arial"/>
            </a:endParaRPr>
          </a:p>
          <a:p>
            <a:pPr marL="628650" lvl="1" indent="-1714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Text Chunking &amp; NER</a:t>
            </a:r>
            <a:endParaRPr lang="en-US" sz="1400">
              <a:solidFill>
                <a:srgbClr val="FFFFFF"/>
              </a:solidFill>
              <a:latin typeface="Arial"/>
              <a:cs typeface="Arial"/>
            </a:endParaRPr>
          </a:p>
          <a:p>
            <a:pPr marL="628650" lvl="1" indent="-1714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Embedding</a:t>
            </a:r>
            <a:endParaRPr lang="en-US" sz="1400">
              <a:solidFill>
                <a:srgbClr val="FFFFFF"/>
              </a:solidFill>
              <a:latin typeface="Arial"/>
              <a:cs typeface="Arial"/>
            </a:endParaRPr>
          </a:p>
          <a:p>
            <a:pPr marL="628650" lvl="1" indent="-1714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Semantic Index</a:t>
            </a:r>
            <a:endParaRPr lang="en-US" sz="1400">
              <a:latin typeface="Arial"/>
              <a:cs typeface="Arial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17349C9-1EB3-238A-C375-78CB90765C9A}"/>
              </a:ext>
            </a:extLst>
          </p:cNvPr>
          <p:cNvSpPr txBox="1"/>
          <p:nvPr/>
        </p:nvSpPr>
        <p:spPr>
          <a:xfrm>
            <a:off x="9493955" y="415995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 descr="A diagram of a software company&#10;&#10;Description automatically generated">
            <a:extLst>
              <a:ext uri="{FF2B5EF4-FFF2-40B4-BE49-F238E27FC236}">
                <a16:creationId xmlns:a16="http://schemas.microsoft.com/office/drawing/2014/main" id="{957C28E1-8AEC-CC6B-9C95-0A28AD703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652" y="707030"/>
            <a:ext cx="4624365" cy="5883845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55B4962A-6601-64E7-AFB9-7EE2BFD1F10E}"/>
              </a:ext>
            </a:extLst>
          </p:cNvPr>
          <p:cNvSpPr/>
          <p:nvPr/>
        </p:nvSpPr>
        <p:spPr>
          <a:xfrm>
            <a:off x="5185796" y="2131534"/>
            <a:ext cx="695473" cy="5800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2D9F037F-82B9-4198-EAC4-65F087DE9256}"/>
              </a:ext>
            </a:extLst>
          </p:cNvPr>
          <p:cNvSpPr/>
          <p:nvPr/>
        </p:nvSpPr>
        <p:spPr>
          <a:xfrm>
            <a:off x="5980367" y="765693"/>
            <a:ext cx="435428" cy="289190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b="1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6B5CE49C-D24A-C5E4-7322-6A9F22DF3C22}"/>
              </a:ext>
            </a:extLst>
          </p:cNvPr>
          <p:cNvSpPr/>
          <p:nvPr/>
        </p:nvSpPr>
        <p:spPr>
          <a:xfrm>
            <a:off x="5981852" y="4250396"/>
            <a:ext cx="408214" cy="2217964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3ACA8BE-C1E2-01C8-830A-7BED03B1C9C3}"/>
              </a:ext>
            </a:extLst>
          </p:cNvPr>
          <p:cNvSpPr/>
          <p:nvPr/>
        </p:nvSpPr>
        <p:spPr>
          <a:xfrm>
            <a:off x="5185795" y="4929162"/>
            <a:ext cx="695473" cy="5800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light bulb with a brain inside&#10;&#10;Description automatically generated">
            <a:extLst>
              <a:ext uri="{FF2B5EF4-FFF2-40B4-BE49-F238E27FC236}">
                <a16:creationId xmlns:a16="http://schemas.microsoft.com/office/drawing/2014/main" id="{2E1B29CF-1BA0-5249-F695-C60C21E92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8500" y="78372"/>
            <a:ext cx="794796" cy="7851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435E388-19C9-86B6-22A3-1898512E2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0390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52F13-AEE3-4F5F-F5E2-0D8B687D9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00" y="74599"/>
            <a:ext cx="11452800" cy="791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b="1" err="1">
                <a:cs typeface="Posterama"/>
              </a:rPr>
              <a:t>FinBot</a:t>
            </a:r>
            <a:r>
              <a:rPr lang="en-US" sz="2800" b="1">
                <a:cs typeface="Posterama"/>
              </a:rPr>
              <a:t> performs Fusion RAG to produce final insights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5039E14-88B1-521B-B36B-CC7D9BA1FA58}"/>
              </a:ext>
            </a:extLst>
          </p:cNvPr>
          <p:cNvSpPr/>
          <p:nvPr/>
        </p:nvSpPr>
        <p:spPr>
          <a:xfrm>
            <a:off x="308562" y="3953208"/>
            <a:ext cx="4572860" cy="6184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latin typeface="Arial"/>
                <a:cs typeface="Arial"/>
              </a:rPr>
              <a:t>Generation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EE487D-B758-6A16-CB7C-819F679B22D5}"/>
              </a:ext>
            </a:extLst>
          </p:cNvPr>
          <p:cNvSpPr/>
          <p:nvPr/>
        </p:nvSpPr>
        <p:spPr>
          <a:xfrm>
            <a:off x="308562" y="4571702"/>
            <a:ext cx="4572860" cy="178277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Utilized custom-tuned Summarization LLM and</a:t>
            </a:r>
            <a:endParaRPr lang="en-US" sz="1600">
              <a:solidFill>
                <a:srgbClr val="FFFFFF"/>
              </a:solidFill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Fine-tuned QA Model is used to directly answer the user query</a:t>
            </a:r>
            <a:endParaRPr lang="en-US" sz="1600">
              <a:solidFill>
                <a:srgbClr val="FFFFFF"/>
              </a:solidFill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Enriched text generation by referring to KPI retrieved from Yahoo Finance</a:t>
            </a:r>
            <a:endParaRPr lang="en-US" sz="16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70ECDE-53DD-0EBB-F633-943B4206C39B}"/>
              </a:ext>
            </a:extLst>
          </p:cNvPr>
          <p:cNvSpPr/>
          <p:nvPr/>
        </p:nvSpPr>
        <p:spPr>
          <a:xfrm>
            <a:off x="308562" y="940969"/>
            <a:ext cx="4570731" cy="5740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latin typeface="Arial"/>
                <a:ea typeface="+mn-lt"/>
                <a:cs typeface="Arial"/>
              </a:rPr>
              <a:t>Retrieval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28B3B9-40C4-F3EF-1957-9F3635904688}"/>
              </a:ext>
            </a:extLst>
          </p:cNvPr>
          <p:cNvSpPr/>
          <p:nvPr/>
        </p:nvSpPr>
        <p:spPr>
          <a:xfrm>
            <a:off x="308563" y="1515035"/>
            <a:ext cx="4570730" cy="218331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Arial,Sans-Serif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ea typeface="+mn-lt"/>
                <a:cs typeface="Arial"/>
              </a:rPr>
              <a:t>A RAG (Retrieval Augmented Generation) is utilized for chunk retrieval </a:t>
            </a:r>
          </a:p>
          <a:p>
            <a:pPr marL="171450" indent="-171450">
              <a:buFont typeface="Arial,Sans-Serif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It augments the user query based on interaction history and adds similar queries</a:t>
            </a:r>
          </a:p>
          <a:p>
            <a:pPr marL="171450" indent="-171450">
              <a:buFont typeface="Arial,Sans-Serif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Then, for each query, the chunks are retrieved from elastic search using a hybrid RRF search</a:t>
            </a:r>
          </a:p>
        </p:txBody>
      </p:sp>
      <p:pic>
        <p:nvPicPr>
          <p:cNvPr id="10" name="Picture 9" descr="A diagram of a software process&#10;&#10;Description automatically generated">
            <a:extLst>
              <a:ext uri="{FF2B5EF4-FFF2-40B4-BE49-F238E27FC236}">
                <a16:creationId xmlns:a16="http://schemas.microsoft.com/office/drawing/2014/main" id="{12576166-D224-D95C-8121-C9E886BBF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059" y="767406"/>
            <a:ext cx="4725300" cy="5875162"/>
          </a:xfrm>
          <a:prstGeom prst="rect">
            <a:avLst/>
          </a:prstGeom>
        </p:spPr>
      </p:pic>
      <p:pic>
        <p:nvPicPr>
          <p:cNvPr id="4" name="Picture 3" descr="A light bulb with a brain inside&#10;&#10;Description automatically generated">
            <a:extLst>
              <a:ext uri="{FF2B5EF4-FFF2-40B4-BE49-F238E27FC236}">
                <a16:creationId xmlns:a16="http://schemas.microsoft.com/office/drawing/2014/main" id="{BCBECB72-2E3B-5344-846D-B21A380E6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8500" y="78372"/>
            <a:ext cx="794796" cy="7851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052E397D-5574-6CEB-999E-EA31BD87E010}"/>
              </a:ext>
            </a:extLst>
          </p:cNvPr>
          <p:cNvSpPr/>
          <p:nvPr/>
        </p:nvSpPr>
        <p:spPr>
          <a:xfrm>
            <a:off x="5056158" y="2300760"/>
            <a:ext cx="717244" cy="5800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11E8861C-4E5B-B6AD-2A8D-CE3DF838FAB4}"/>
              </a:ext>
            </a:extLst>
          </p:cNvPr>
          <p:cNvSpPr/>
          <p:nvPr/>
        </p:nvSpPr>
        <p:spPr>
          <a:xfrm>
            <a:off x="5925557" y="866023"/>
            <a:ext cx="435428" cy="330777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6C208D8-61FA-F8C6-12D8-9D7E7BA882C3}"/>
              </a:ext>
            </a:extLst>
          </p:cNvPr>
          <p:cNvSpPr/>
          <p:nvPr/>
        </p:nvSpPr>
        <p:spPr>
          <a:xfrm>
            <a:off x="5142254" y="5134943"/>
            <a:ext cx="717244" cy="5800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8D029A8-9392-4E9D-1001-2B184FBB356C}"/>
              </a:ext>
            </a:extLst>
          </p:cNvPr>
          <p:cNvSpPr/>
          <p:nvPr/>
        </p:nvSpPr>
        <p:spPr>
          <a:xfrm>
            <a:off x="5893586" y="4402281"/>
            <a:ext cx="435428" cy="2142213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82790-102B-7A2D-3EF7-CC9E44E50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1231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0BFDD-2EF0-494E-B195-7BE5D06D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37" y="84499"/>
            <a:ext cx="11063526" cy="10687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err="1">
                <a:cs typeface="Posterama"/>
              </a:rPr>
              <a:t>FinBot</a:t>
            </a:r>
            <a:r>
              <a:rPr lang="en-US" sz="2800" b="1">
                <a:cs typeface="Posterama"/>
              </a:rPr>
              <a:t> utilizes the state-of-the-art models as a foundation for text generation</a:t>
            </a:r>
          </a:p>
        </p:txBody>
      </p:sp>
      <p:pic>
        <p:nvPicPr>
          <p:cNvPr id="4" name="Picture 3" descr="A light bulb with a brain inside&#10;&#10;Description automatically generated">
            <a:extLst>
              <a:ext uri="{FF2B5EF4-FFF2-40B4-BE49-F238E27FC236}">
                <a16:creationId xmlns:a16="http://schemas.microsoft.com/office/drawing/2014/main" id="{1A6C2EA5-E99D-C5F5-8A2C-51D5C4C01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8500" y="78372"/>
            <a:ext cx="794796" cy="7851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204C48-65EE-275C-2324-19215F6DDB52}"/>
              </a:ext>
            </a:extLst>
          </p:cNvPr>
          <p:cNvSpPr/>
          <p:nvPr/>
        </p:nvSpPr>
        <p:spPr>
          <a:xfrm>
            <a:off x="1059676" y="3800809"/>
            <a:ext cx="4572860" cy="5096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latin typeface="Arial"/>
                <a:ea typeface="+mn-lt"/>
                <a:cs typeface="Arial"/>
              </a:rPr>
              <a:t>Llama-2 13B and Open-Orca Mistral-7B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381548-F5BB-D68C-6E5B-D729E940A7E4}"/>
              </a:ext>
            </a:extLst>
          </p:cNvPr>
          <p:cNvSpPr/>
          <p:nvPr/>
        </p:nvSpPr>
        <p:spPr>
          <a:xfrm>
            <a:off x="1059676" y="4310445"/>
            <a:ext cx="4581931" cy="20862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,Sans-Serif"/>
              <a:buChar char="•"/>
            </a:pPr>
            <a:r>
              <a:rPr lang="en-US" sz="1200">
                <a:solidFill>
                  <a:srgbClr val="000000"/>
                </a:solidFill>
                <a:latin typeface="Arial"/>
                <a:cs typeface="Arial"/>
              </a:rPr>
              <a:t>Open-Orca Mistral-7B is used as a foundation for key-points summarization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1200">
                <a:solidFill>
                  <a:srgbClr val="000000"/>
                </a:solidFill>
                <a:latin typeface="Arial"/>
                <a:cs typeface="Arial"/>
              </a:rPr>
              <a:t>Achieves top performance among models ~7B for LLM tasks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1200">
                <a:solidFill>
                  <a:srgbClr val="000000"/>
                </a:solidFill>
                <a:latin typeface="Arial"/>
                <a:cs typeface="Arial"/>
              </a:rPr>
              <a:t>Generates more similar summaries compared to human written summaries than Llama-Chat</a:t>
            </a:r>
          </a:p>
          <a:p>
            <a:pPr marL="285750" indent="-285750">
              <a:buFont typeface="Arial,Sans-Serif"/>
              <a:buChar char="•"/>
            </a:pPr>
            <a:r>
              <a:rPr lang="en-US" sz="1200">
                <a:solidFill>
                  <a:srgbClr val="000000"/>
                </a:solidFill>
                <a:latin typeface="Arial"/>
                <a:cs typeface="Arial"/>
              </a:rPr>
              <a:t>Llama-Chat-13B is used as the basis for generating concise QA answers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1200">
                <a:solidFill>
                  <a:srgbClr val="000000"/>
                </a:solidFill>
                <a:latin typeface="Arial"/>
                <a:cs typeface="Arial"/>
              </a:rPr>
              <a:t>One of the most popular model family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EAAAFA-01C6-6F98-483A-D8C241AD4B74}"/>
              </a:ext>
            </a:extLst>
          </p:cNvPr>
          <p:cNvSpPr/>
          <p:nvPr/>
        </p:nvSpPr>
        <p:spPr>
          <a:xfrm>
            <a:off x="1046100" y="1332855"/>
            <a:ext cx="4570731" cy="5740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latin typeface="Arial"/>
                <a:ea typeface="+mn-lt"/>
                <a:cs typeface="Arial"/>
              </a:rPr>
              <a:t>Ember-v1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F29FAD-8B9A-1300-16C4-2ED560213D23}"/>
              </a:ext>
            </a:extLst>
          </p:cNvPr>
          <p:cNvSpPr/>
          <p:nvPr/>
        </p:nvSpPr>
        <p:spPr>
          <a:xfrm>
            <a:off x="1059677" y="1906921"/>
            <a:ext cx="4567101" cy="16281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,Sans-Serif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The Ember-v1 model is used for creating the embeddings for retrieval</a:t>
            </a:r>
          </a:p>
          <a:p>
            <a:pPr marL="285750" indent="-285750">
              <a:buFont typeface="Arial,Sans-Serif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It is known as the best non-instructed tuned embedding model for retrieval task on the </a:t>
            </a:r>
            <a:r>
              <a:rPr lang="en-US" sz="1400" err="1">
                <a:solidFill>
                  <a:srgbClr val="000000"/>
                </a:solidFill>
                <a:latin typeface="Arial"/>
                <a:cs typeface="Arial"/>
              </a:rPr>
              <a:t>HuggingFace</a:t>
            </a: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 MTEB Leaderboard</a:t>
            </a: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Covers various domains including Finance</a:t>
            </a:r>
          </a:p>
        </p:txBody>
      </p:sp>
      <p:pic>
        <p:nvPicPr>
          <p:cNvPr id="17" name="Picture 1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F4B8323D-222A-1B79-2D27-79DF4AFEF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570" y="1268963"/>
            <a:ext cx="3799115" cy="2334871"/>
          </a:xfrm>
          <a:prstGeom prst="rect">
            <a:avLst/>
          </a:prstGeom>
        </p:spPr>
      </p:pic>
      <p:pic>
        <p:nvPicPr>
          <p:cNvPr id="18" name="Picture 17" descr="A whale jumping out of water&#10;&#10;Description automatically generated">
            <a:extLst>
              <a:ext uri="{FF2B5EF4-FFF2-40B4-BE49-F238E27FC236}">
                <a16:creationId xmlns:a16="http://schemas.microsoft.com/office/drawing/2014/main" id="{6FF6F9CD-1960-F59A-A9E7-96A1A2600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733" y="3846929"/>
            <a:ext cx="2318658" cy="254672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0D939D8-F9E2-4F34-83D6-B9E30BB2E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6546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4E3DA-2E16-455D-5243-5273C68DF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Posterama"/>
              </a:rPr>
              <a:t>Model Iteration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BCF28-6D6A-39B6-E88D-4B6DB7830D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light bulb with a brain inside&#10;&#10;Description automatically generated">
            <a:extLst>
              <a:ext uri="{FF2B5EF4-FFF2-40B4-BE49-F238E27FC236}">
                <a16:creationId xmlns:a16="http://schemas.microsoft.com/office/drawing/2014/main" id="{6490A094-133B-A30A-0604-E11065128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8500" y="78372"/>
            <a:ext cx="794796" cy="7851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CF81B-C0CE-69BC-2103-C25A505D5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698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52F13-AEE3-4F5F-F5E2-0D8B687D9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00" y="80599"/>
            <a:ext cx="10926456" cy="983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b="1">
                <a:cs typeface="Posterama"/>
              </a:rPr>
              <a:t>The embedding model was aligned via contrastive learning to improve retrieval performance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5410FD-294D-7121-A6FC-7C4A539674AF}"/>
              </a:ext>
            </a:extLst>
          </p:cNvPr>
          <p:cNvSpPr/>
          <p:nvPr/>
        </p:nvSpPr>
        <p:spPr>
          <a:xfrm>
            <a:off x="867362" y="1531760"/>
            <a:ext cx="3988740" cy="4985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Arial"/>
                <a:cs typeface="Arial"/>
              </a:rPr>
              <a:t>Data Selection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5039E14-88B1-521B-B36B-CC7D9BA1FA58}"/>
              </a:ext>
            </a:extLst>
          </p:cNvPr>
          <p:cNvSpPr/>
          <p:nvPr/>
        </p:nvSpPr>
        <p:spPr>
          <a:xfrm>
            <a:off x="873712" y="3854685"/>
            <a:ext cx="3988740" cy="4985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latin typeface="Arial"/>
                <a:cs typeface="Arial"/>
              </a:rPr>
              <a:t>Tuning Process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1CD66CA-651B-A58A-1383-1BDFD261514A}"/>
              </a:ext>
            </a:extLst>
          </p:cNvPr>
          <p:cNvSpPr/>
          <p:nvPr/>
        </p:nvSpPr>
        <p:spPr>
          <a:xfrm>
            <a:off x="872844" y="2030354"/>
            <a:ext cx="3988740" cy="155195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The FIQA dataset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30K finance related questions and answers scraped from QA forums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Data augmented with PaLM2 to make the tone formal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EE487D-B758-6A16-CB7C-819F679B22D5}"/>
              </a:ext>
            </a:extLst>
          </p:cNvPr>
          <p:cNvSpPr/>
          <p:nvPr/>
        </p:nvSpPr>
        <p:spPr>
          <a:xfrm>
            <a:off x="873712" y="4353278"/>
            <a:ext cx="3988740" cy="12888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Contrastive learning with Multiple Negative Ranking Loss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Minimizing dissimilarity between question/answer vectors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7CD5B30-25A3-CD68-8641-C180905EC23C}"/>
              </a:ext>
            </a:extLst>
          </p:cNvPr>
          <p:cNvSpPr/>
          <p:nvPr/>
        </p:nvSpPr>
        <p:spPr>
          <a:xfrm>
            <a:off x="6027156" y="1531761"/>
            <a:ext cx="5258739" cy="4985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latin typeface="Arial"/>
                <a:cs typeface="Arial"/>
              </a:rPr>
              <a:t>Performance</a:t>
            </a:r>
          </a:p>
        </p:txBody>
      </p:sp>
      <p:pic>
        <p:nvPicPr>
          <p:cNvPr id="5" name="Picture 4" descr="A graph of blue and orange bars&#10;&#10;Description automatically generated">
            <a:extLst>
              <a:ext uri="{FF2B5EF4-FFF2-40B4-BE49-F238E27FC236}">
                <a16:creationId xmlns:a16="http://schemas.microsoft.com/office/drawing/2014/main" id="{92BEC3FC-9097-21BD-1CD2-AFDF0E4EE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960" y="2076676"/>
            <a:ext cx="5896750" cy="4424150"/>
          </a:xfrm>
          <a:prstGeom prst="rect">
            <a:avLst/>
          </a:prstGeom>
        </p:spPr>
      </p:pic>
      <p:pic>
        <p:nvPicPr>
          <p:cNvPr id="6" name="Picture 5" descr="A light bulb with a brain inside&#10;&#10;Description automatically generated">
            <a:extLst>
              <a:ext uri="{FF2B5EF4-FFF2-40B4-BE49-F238E27FC236}">
                <a16:creationId xmlns:a16="http://schemas.microsoft.com/office/drawing/2014/main" id="{AF6F3A48-137F-8699-0A97-55C81A43B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8500" y="78372"/>
            <a:ext cx="794796" cy="7851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1ECAAC-AD7C-7249-2DBA-202F139A8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6293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A29E53DB-DC12-30C0-B4D3-957606AC13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5" t="5903" r="8530"/>
          <a:stretch/>
        </p:blipFill>
        <p:spPr>
          <a:xfrm>
            <a:off x="6429398" y="3538993"/>
            <a:ext cx="4963868" cy="32205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20BFDD-2EF0-494E-B195-7BE5D06D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00" y="84499"/>
            <a:ext cx="10846180" cy="10158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>
                <a:cs typeface="Posterama"/>
              </a:rPr>
              <a:t>Human written key-points from scraped articles were used to improve the target summary model</a:t>
            </a:r>
            <a:endParaRPr lang="en-US" sz="3200" b="1">
              <a:cs typeface="Posteram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329056-553E-5C77-83AF-52DED3EA33E6}"/>
              </a:ext>
            </a:extLst>
          </p:cNvPr>
          <p:cNvSpPr/>
          <p:nvPr/>
        </p:nvSpPr>
        <p:spPr>
          <a:xfrm>
            <a:off x="551515" y="1184017"/>
            <a:ext cx="5217185" cy="4985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/>
              <a:t>Mimicking Human Key-points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8FCA32-D6F4-A56A-ABE7-A875E5786DFB}"/>
              </a:ext>
            </a:extLst>
          </p:cNvPr>
          <p:cNvSpPr/>
          <p:nvPr/>
        </p:nvSpPr>
        <p:spPr>
          <a:xfrm>
            <a:off x="6325294" y="1184018"/>
            <a:ext cx="5211702" cy="4985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/>
              <a:t>Targeted Summarization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7F4669-CBFE-803A-19BD-083CD458CAAA}"/>
              </a:ext>
            </a:extLst>
          </p:cNvPr>
          <p:cNvSpPr/>
          <p:nvPr/>
        </p:nvSpPr>
        <p:spPr>
          <a:xfrm>
            <a:off x="544297" y="1681743"/>
            <a:ext cx="5222073" cy="17535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Mistral-7B tuned on human-written key-points</a:t>
            </a:r>
          </a:p>
          <a:p>
            <a:pPr marL="628650" lvl="1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Roughly 35K articles with appropriate key-points</a:t>
            </a:r>
          </a:p>
          <a:p>
            <a:pPr marL="628650" lvl="1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Mostly sourced from Reuters and CNBC</a:t>
            </a:r>
          </a:p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Data adjusted to improve readability</a:t>
            </a:r>
          </a:p>
          <a:p>
            <a:pPr marL="628650" lvl="1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Injected published date information</a:t>
            </a:r>
          </a:p>
          <a:p>
            <a:pPr marL="628650" lvl="1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Generated tagline over key-points</a:t>
            </a:r>
          </a:p>
          <a:p>
            <a:pPr marL="628650" lvl="1" indent="-171450">
              <a:buFont typeface="Arial"/>
              <a:buChar char="•"/>
            </a:pPr>
            <a:endParaRPr lang="en-US" sz="1400">
              <a:solidFill>
                <a:srgbClr val="000000"/>
              </a:solidFill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</a:pPr>
            <a:endParaRPr lang="en-US" sz="1400">
              <a:solidFill>
                <a:srgbClr val="000000"/>
              </a:solidFill>
              <a:latin typeface="Arial"/>
              <a:cs typeface="Arial"/>
            </a:endParaRPr>
          </a:p>
          <a:p>
            <a:endParaRPr lang="en-US" sz="11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37DF8F-93F5-5A82-885C-5A7E761E52BF}"/>
              </a:ext>
            </a:extLst>
          </p:cNvPr>
          <p:cNvSpPr/>
          <p:nvPr/>
        </p:nvSpPr>
        <p:spPr>
          <a:xfrm>
            <a:off x="6325294" y="1681742"/>
            <a:ext cx="5222666" cy="17535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Data augmented with potential questions</a:t>
            </a:r>
          </a:p>
          <a:p>
            <a:pPr marL="628650" lvl="1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A pair of answerable and unanswerable question</a:t>
            </a:r>
          </a:p>
          <a:p>
            <a:pPr marL="628650" lvl="1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Classification of unanswerable question</a:t>
            </a:r>
          </a:p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Noise were injected by adding random chunks and shuffling chunked context</a:t>
            </a:r>
          </a:p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Achieved F1 score of 0.95</a:t>
            </a:r>
          </a:p>
        </p:txBody>
      </p:sp>
      <p:pic>
        <p:nvPicPr>
          <p:cNvPr id="4" name="Picture 3" descr="A light bulb with a brain inside&#10;&#10;Description automatically generated">
            <a:extLst>
              <a:ext uri="{FF2B5EF4-FFF2-40B4-BE49-F238E27FC236}">
                <a16:creationId xmlns:a16="http://schemas.microsoft.com/office/drawing/2014/main" id="{39A8FD3E-5FE5-CE4C-8C13-0CAAA92E8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8500" y="78372"/>
            <a:ext cx="794796" cy="7851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C32C892-E0D0-73CB-44D6-4C80E8FE4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15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367A3D-4FCA-E18A-92B2-73AEC84D12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08" t="6115" r="8050"/>
          <a:stretch/>
        </p:blipFill>
        <p:spPr>
          <a:xfrm>
            <a:off x="650898" y="3508675"/>
            <a:ext cx="4955018" cy="321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649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59F727F6-92CD-0CAB-762A-E4E9AD6E23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63" t="6250" r="7500"/>
          <a:stretch/>
        </p:blipFill>
        <p:spPr>
          <a:xfrm>
            <a:off x="6403643" y="3530600"/>
            <a:ext cx="4997317" cy="31777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20BFDD-2EF0-494E-B195-7BE5D06D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00" y="84499"/>
            <a:ext cx="10846180" cy="10158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>
                <a:cs typeface="Posterama"/>
              </a:rPr>
              <a:t>QA model was lightly fine-tuned using RAG specific datasets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329056-553E-5C77-83AF-52DED3EA33E6}"/>
              </a:ext>
            </a:extLst>
          </p:cNvPr>
          <p:cNvSpPr/>
          <p:nvPr/>
        </p:nvSpPr>
        <p:spPr>
          <a:xfrm>
            <a:off x="551515" y="1184017"/>
            <a:ext cx="5217185" cy="4985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/>
              <a:t>Generating Consistent Outputs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8FCA32-D6F4-A56A-ABE7-A875E5786DFB}"/>
              </a:ext>
            </a:extLst>
          </p:cNvPr>
          <p:cNvSpPr/>
          <p:nvPr/>
        </p:nvSpPr>
        <p:spPr>
          <a:xfrm>
            <a:off x="6325294" y="1184018"/>
            <a:ext cx="5211702" cy="4985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/>
              <a:t>Noise Injection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7F4669-CBFE-803A-19BD-083CD458CAAA}"/>
              </a:ext>
            </a:extLst>
          </p:cNvPr>
          <p:cNvSpPr/>
          <p:nvPr/>
        </p:nvSpPr>
        <p:spPr>
          <a:xfrm>
            <a:off x="550647" y="1688093"/>
            <a:ext cx="5222073" cy="17535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Llama-Chat-13B tuned on 20K QA pairs with contexts</a:t>
            </a:r>
          </a:p>
          <a:p>
            <a:pPr marL="628650" lvl="1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Finance related texts from TAT-QA/FINQA</a:t>
            </a:r>
          </a:p>
          <a:p>
            <a:pPr marL="628650" lvl="1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General texts from </a:t>
            </a:r>
            <a:r>
              <a:rPr lang="en-US" sz="1600" err="1">
                <a:solidFill>
                  <a:srgbClr val="000000"/>
                </a:solidFill>
                <a:latin typeface="Arial"/>
                <a:cs typeface="Arial"/>
              </a:rPr>
              <a:t>WebGLM</a:t>
            </a: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 QA</a:t>
            </a:r>
          </a:p>
          <a:p>
            <a:pPr marL="628650" lvl="1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Concise responses in under one paragraph</a:t>
            </a:r>
          </a:p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Data adjusted to match RAG settings</a:t>
            </a:r>
          </a:p>
          <a:p>
            <a:pPr marL="628650" lvl="1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Shuffled and mixed context chunks</a:t>
            </a:r>
          </a:p>
          <a:p>
            <a:pPr marL="628650" lvl="1" indent="-171450">
              <a:buFont typeface="Arial"/>
              <a:buChar char="•"/>
            </a:pPr>
            <a:endParaRPr lang="en-US" sz="1400">
              <a:solidFill>
                <a:srgbClr val="000000"/>
              </a:solidFill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</a:pPr>
            <a:endParaRPr lang="en-US" sz="1400">
              <a:solidFill>
                <a:srgbClr val="000000"/>
              </a:solidFill>
              <a:latin typeface="Arial"/>
              <a:cs typeface="Arial"/>
            </a:endParaRPr>
          </a:p>
          <a:p>
            <a:endParaRPr lang="en-US" sz="11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37DF8F-93F5-5A82-885C-5A7E761E52BF}"/>
              </a:ext>
            </a:extLst>
          </p:cNvPr>
          <p:cNvSpPr/>
          <p:nvPr/>
        </p:nvSpPr>
        <p:spPr>
          <a:xfrm>
            <a:off x="6325294" y="1681742"/>
            <a:ext cx="5222666" cy="17535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Source datasets did not contain unanswerable questions</a:t>
            </a:r>
          </a:p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Added 10% randomly chosen pure noise context with sampled questions</a:t>
            </a:r>
          </a:p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Achieved F1 score of 0.9 with 1 epoch of tuning</a:t>
            </a:r>
          </a:p>
        </p:txBody>
      </p:sp>
      <p:pic>
        <p:nvPicPr>
          <p:cNvPr id="4" name="Picture 3" descr="A light bulb with a brain inside&#10;&#10;Description automatically generated">
            <a:extLst>
              <a:ext uri="{FF2B5EF4-FFF2-40B4-BE49-F238E27FC236}">
                <a16:creationId xmlns:a16="http://schemas.microsoft.com/office/drawing/2014/main" id="{39A8FD3E-5FE5-CE4C-8C13-0CAAA92E8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8500" y="78372"/>
            <a:ext cx="794796" cy="7851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C32C892-E0D0-73CB-44D6-4C80E8FE4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16</a:t>
            </a:fld>
            <a:endParaRPr lang="en-GB"/>
          </a:p>
        </p:txBody>
      </p:sp>
      <p:pic>
        <p:nvPicPr>
          <p:cNvPr id="6" name="Picture 5" descr="A bar chart with different colored bars&#10;&#10;Description automatically generated">
            <a:extLst>
              <a:ext uri="{FF2B5EF4-FFF2-40B4-BE49-F238E27FC236}">
                <a16:creationId xmlns:a16="http://schemas.microsoft.com/office/drawing/2014/main" id="{03576848-189E-74B8-B654-54929545B3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21" t="5729" r="7188" b="-174"/>
          <a:stretch/>
        </p:blipFill>
        <p:spPr>
          <a:xfrm>
            <a:off x="698993" y="3529592"/>
            <a:ext cx="4952848" cy="321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61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4E3DA-2E16-455D-5243-5273C68DF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Posterama"/>
              </a:rPr>
              <a:t>Final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BCF28-6D6A-39B6-E88D-4B6DB7830D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light bulb with a brain inside&#10;&#10;Description automatically generated">
            <a:extLst>
              <a:ext uri="{FF2B5EF4-FFF2-40B4-BE49-F238E27FC236}">
                <a16:creationId xmlns:a16="http://schemas.microsoft.com/office/drawing/2014/main" id="{608389F5-01EB-9DA4-2134-D57327095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8500" y="78372"/>
            <a:ext cx="794796" cy="7851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975F5-6E72-A23D-261F-2826868EF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015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>
            <a:extLst>
              <a:ext uri="{FF2B5EF4-FFF2-40B4-BE49-F238E27FC236}">
                <a16:creationId xmlns:a16="http://schemas.microsoft.com/office/drawing/2014/main" id="{E96D5103-AC4D-7C2D-00C7-3F17AB14CA12}"/>
              </a:ext>
            </a:extLst>
          </p:cNvPr>
          <p:cNvSpPr/>
          <p:nvPr/>
        </p:nvSpPr>
        <p:spPr>
          <a:xfrm>
            <a:off x="9196551" y="1540422"/>
            <a:ext cx="1359775" cy="1372913"/>
          </a:xfrm>
          <a:prstGeom prst="ellipse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2BCB583-4F19-A607-ACF1-336A98EE5D1F}"/>
              </a:ext>
            </a:extLst>
          </p:cNvPr>
          <p:cNvSpPr/>
          <p:nvPr/>
        </p:nvSpPr>
        <p:spPr>
          <a:xfrm>
            <a:off x="5412827" y="1540422"/>
            <a:ext cx="1359775" cy="1372913"/>
          </a:xfrm>
          <a:prstGeom prst="ellipse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C1D5DAC-70C2-B44F-B1AB-960D9900DE6D}"/>
              </a:ext>
            </a:extLst>
          </p:cNvPr>
          <p:cNvSpPr/>
          <p:nvPr/>
        </p:nvSpPr>
        <p:spPr>
          <a:xfrm>
            <a:off x="1622534" y="1540422"/>
            <a:ext cx="1359775" cy="1372913"/>
          </a:xfrm>
          <a:prstGeom prst="ellipse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ight bulb with a brain inside&#10;&#10;Description automatically generated">
            <a:extLst>
              <a:ext uri="{FF2B5EF4-FFF2-40B4-BE49-F238E27FC236}">
                <a16:creationId xmlns:a16="http://schemas.microsoft.com/office/drawing/2014/main" id="{A46D5B25-B71F-4C09-2F82-937D5A339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8500" y="78372"/>
            <a:ext cx="794796" cy="7851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A7E3FD3-8617-263F-6031-F337B738C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8599"/>
            <a:ext cx="10368456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b="1">
                <a:cs typeface="Posterama"/>
              </a:rPr>
              <a:t>Conclusions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BF36F0-72CB-3337-1118-487C4688DCFF}"/>
              </a:ext>
            </a:extLst>
          </p:cNvPr>
          <p:cNvSpPr/>
          <p:nvPr/>
        </p:nvSpPr>
        <p:spPr>
          <a:xfrm>
            <a:off x="621497" y="3211656"/>
            <a:ext cx="3417290" cy="4985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/>
              <a:t>Product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C1351-12D0-0DB1-9D4B-1BFA78EE612A}"/>
              </a:ext>
            </a:extLst>
          </p:cNvPr>
          <p:cNvSpPr/>
          <p:nvPr/>
        </p:nvSpPr>
        <p:spPr>
          <a:xfrm>
            <a:off x="4411450" y="3211655"/>
            <a:ext cx="3418374" cy="4920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/>
              <a:t>Solution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60E464-8A51-E444-41F9-7C13099249BE}"/>
              </a:ext>
            </a:extLst>
          </p:cNvPr>
          <p:cNvSpPr/>
          <p:nvPr/>
        </p:nvSpPr>
        <p:spPr>
          <a:xfrm>
            <a:off x="554409" y="3943364"/>
            <a:ext cx="3624250" cy="1773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err="1">
                <a:solidFill>
                  <a:srgbClr val="000000"/>
                </a:solidFill>
                <a:latin typeface="Arial"/>
                <a:cs typeface="Arial"/>
              </a:rPr>
              <a:t>FinBot</a:t>
            </a: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 is a state-of-the-art AI driven financial assistant that empowers the retail investors by allowing them to make more informed decision on their own assets</a:t>
            </a:r>
            <a:endParaRPr lang="en-US" sz="3600">
              <a:latin typeface="Arial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4B7B9E-2CE3-3D83-C16F-64EA660B7B89}"/>
              </a:ext>
            </a:extLst>
          </p:cNvPr>
          <p:cNvSpPr/>
          <p:nvPr/>
        </p:nvSpPr>
        <p:spPr>
          <a:xfrm>
            <a:off x="4338879" y="3943361"/>
            <a:ext cx="3624842" cy="1773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Our solution provides comprehensive market research to the users by utilizing retrieval augmented generation(RAG) over financial news articles</a:t>
            </a:r>
            <a:endParaRPr lang="en-US"/>
          </a:p>
          <a:p>
            <a:endParaRPr lang="en-US" sz="16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28024C-FB6B-412F-474A-06B29E9F0622}"/>
              </a:ext>
            </a:extLst>
          </p:cNvPr>
          <p:cNvSpPr/>
          <p:nvPr/>
        </p:nvSpPr>
        <p:spPr>
          <a:xfrm>
            <a:off x="8234587" y="3211654"/>
            <a:ext cx="3346116" cy="4854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/>
              <a:t>Methodology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381495-B5ED-EDB6-ED30-BAA6D2354C40}"/>
              </a:ext>
            </a:extLst>
          </p:cNvPr>
          <p:cNvSpPr/>
          <p:nvPr/>
        </p:nvSpPr>
        <p:spPr>
          <a:xfrm>
            <a:off x="8161270" y="3943364"/>
            <a:ext cx="3542921" cy="1773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Each component of RAG was improved and aligned by fine-tuning over financially related datasets</a:t>
            </a:r>
            <a:endParaRPr lang="en-US"/>
          </a:p>
          <a:p>
            <a:endParaRPr lang="en-US" sz="1600">
              <a:solidFill>
                <a:srgbClr val="000000"/>
              </a:solidFill>
              <a:latin typeface="Arial"/>
              <a:cs typeface="Arial"/>
            </a:endParaRPr>
          </a:p>
          <a:p>
            <a:endParaRPr lang="en-US" sz="160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23" name="Graphic 22" descr="Laptop with solid fill">
            <a:extLst>
              <a:ext uri="{FF2B5EF4-FFF2-40B4-BE49-F238E27FC236}">
                <a16:creationId xmlns:a16="http://schemas.microsoft.com/office/drawing/2014/main" id="{CAC3B4A1-73F2-87DB-45BE-74C7001B0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41938" y="1769679"/>
            <a:ext cx="914400" cy="914400"/>
          </a:xfrm>
          <a:prstGeom prst="rect">
            <a:avLst/>
          </a:prstGeom>
        </p:spPr>
      </p:pic>
      <p:pic>
        <p:nvPicPr>
          <p:cNvPr id="24" name="Graphic 23" descr="Lightbulb with solid fill">
            <a:extLst>
              <a:ext uri="{FF2B5EF4-FFF2-40B4-BE49-F238E27FC236}">
                <a16:creationId xmlns:a16="http://schemas.microsoft.com/office/drawing/2014/main" id="{BD7F1CE4-8BA7-9080-9D12-F261E63D7D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2231" y="1769679"/>
            <a:ext cx="914400" cy="914400"/>
          </a:xfrm>
          <a:prstGeom prst="rect">
            <a:avLst/>
          </a:prstGeom>
        </p:spPr>
      </p:pic>
      <p:pic>
        <p:nvPicPr>
          <p:cNvPr id="25" name="Graphic 24" descr="Arrow circle with solid fill">
            <a:extLst>
              <a:ext uri="{FF2B5EF4-FFF2-40B4-BE49-F238E27FC236}">
                <a16:creationId xmlns:a16="http://schemas.microsoft.com/office/drawing/2014/main" id="{6747712D-74F6-794D-A812-734A852F03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15955" y="1769680"/>
            <a:ext cx="914400" cy="914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CE0E10-60BF-39B0-E8D8-A0DF9A0B6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082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ight bulb with a brain inside&#10;&#10;Description automatically generated">
            <a:extLst>
              <a:ext uri="{FF2B5EF4-FFF2-40B4-BE49-F238E27FC236}">
                <a16:creationId xmlns:a16="http://schemas.microsoft.com/office/drawing/2014/main" id="{3C571295-1A30-4D72-E9A1-F8ACF5C23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8500" y="78372"/>
            <a:ext cx="794796" cy="7851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Arrow: Chevron 3">
            <a:extLst>
              <a:ext uri="{FF2B5EF4-FFF2-40B4-BE49-F238E27FC236}">
                <a16:creationId xmlns:a16="http://schemas.microsoft.com/office/drawing/2014/main" id="{2B750A66-33D9-A2E3-4DC2-604BC8B2057B}"/>
              </a:ext>
            </a:extLst>
          </p:cNvPr>
          <p:cNvSpPr/>
          <p:nvPr/>
        </p:nvSpPr>
        <p:spPr>
          <a:xfrm>
            <a:off x="647041" y="2479002"/>
            <a:ext cx="2537185" cy="945930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Arial"/>
                <a:cs typeface="Arial"/>
              </a:rPr>
              <a:t>Phase 1.1:</a:t>
            </a:r>
          </a:p>
          <a:p>
            <a:pPr algn="ctr"/>
            <a:r>
              <a:rPr lang="en-US" sz="1600" b="1">
                <a:solidFill>
                  <a:schemeClr val="bg1"/>
                </a:solidFill>
                <a:latin typeface="Arial"/>
                <a:cs typeface="Arial"/>
              </a:rPr>
              <a:t>RAG</a:t>
            </a:r>
          </a:p>
          <a:p>
            <a:pPr algn="ctr"/>
            <a:endParaRPr lang="en-US" sz="1600" b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7C1D18B9-BD33-0ECD-2921-2EF114B984B5}"/>
              </a:ext>
            </a:extLst>
          </p:cNvPr>
          <p:cNvSpPr/>
          <p:nvPr/>
        </p:nvSpPr>
        <p:spPr>
          <a:xfrm>
            <a:off x="3420708" y="2479002"/>
            <a:ext cx="2537184" cy="945930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Arial"/>
                <a:cs typeface="Arial"/>
              </a:rPr>
              <a:t>Phase 1.2:</a:t>
            </a:r>
          </a:p>
          <a:p>
            <a:pPr algn="ctr"/>
            <a:r>
              <a:rPr lang="en-US" sz="1600" b="1">
                <a:solidFill>
                  <a:schemeClr val="bg1"/>
                </a:solidFill>
                <a:latin typeface="Arial"/>
                <a:cs typeface="Arial"/>
              </a:rPr>
              <a:t>Question Answering</a:t>
            </a: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820DA95C-1239-2708-4DFE-F91829778C4A}"/>
              </a:ext>
            </a:extLst>
          </p:cNvPr>
          <p:cNvSpPr/>
          <p:nvPr/>
        </p:nvSpPr>
        <p:spPr>
          <a:xfrm>
            <a:off x="6230661" y="2479002"/>
            <a:ext cx="2537185" cy="945930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Arial"/>
                <a:cs typeface="Arial"/>
              </a:rPr>
              <a:t>Phase 2.1:</a:t>
            </a:r>
          </a:p>
          <a:p>
            <a:pPr algn="ctr"/>
            <a:r>
              <a:rPr lang="en-US" sz="1600" b="1">
                <a:solidFill>
                  <a:schemeClr val="bg1"/>
                </a:solidFill>
                <a:latin typeface="Arial"/>
                <a:cs typeface="Arial"/>
              </a:rPr>
              <a:t>Follow-up Questions</a:t>
            </a: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A2F63886-5705-7456-1B90-C37081A8A93A}"/>
              </a:ext>
            </a:extLst>
          </p:cNvPr>
          <p:cNvSpPr/>
          <p:nvPr/>
        </p:nvSpPr>
        <p:spPr>
          <a:xfrm>
            <a:off x="8977114" y="2479001"/>
            <a:ext cx="2528114" cy="945930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Arial"/>
                <a:cs typeface="Arial"/>
              </a:rPr>
              <a:t>Phase 2.2:</a:t>
            </a:r>
          </a:p>
          <a:p>
            <a:pPr algn="ctr"/>
            <a:r>
              <a:rPr lang="en-US" sz="1600" b="1">
                <a:solidFill>
                  <a:schemeClr val="bg1"/>
                </a:solidFill>
                <a:latin typeface="Arial"/>
                <a:cs typeface="Arial"/>
              </a:rPr>
              <a:t>Data Ingestion &amp; Production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8C62B6-9166-85A4-1F44-16C001D6A3FD}"/>
              </a:ext>
            </a:extLst>
          </p:cNvPr>
          <p:cNvSpPr/>
          <p:nvPr/>
        </p:nvSpPr>
        <p:spPr>
          <a:xfrm>
            <a:off x="567859" y="3709694"/>
            <a:ext cx="2624831" cy="2528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Further improve RAG performance by distorting the data</a:t>
            </a:r>
            <a:endParaRPr lang="en-US" sz="2800">
              <a:latin typeface="Arial"/>
              <a:cs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EBFA43-2478-9ECE-C41E-D42E3C3EF519}"/>
              </a:ext>
            </a:extLst>
          </p:cNvPr>
          <p:cNvSpPr/>
          <p:nvPr/>
        </p:nvSpPr>
        <p:spPr>
          <a:xfrm>
            <a:off x="3417971" y="3712820"/>
            <a:ext cx="2576938" cy="2501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Try more QA reading comprehension model and compare with the current models e.g. </a:t>
            </a:r>
            <a:r>
              <a:rPr lang="en-US" sz="1600" err="1">
                <a:solidFill>
                  <a:srgbClr val="000000"/>
                </a:solidFill>
                <a:latin typeface="Arial"/>
                <a:cs typeface="Arial"/>
              </a:rPr>
              <a:t>LLama</a:t>
            </a: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 70B</a:t>
            </a:r>
            <a:endParaRPr lang="en-US" sz="1200">
              <a:solidFill>
                <a:srgbClr val="000000"/>
              </a:solidFill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</a:pPr>
            <a:endParaRPr lang="en-US" sz="12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56BE58-D852-8E5E-EC77-FD4D973C80DD}"/>
              </a:ext>
            </a:extLst>
          </p:cNvPr>
          <p:cNvSpPr/>
          <p:nvPr/>
        </p:nvSpPr>
        <p:spPr>
          <a:xfrm>
            <a:off x="6190893" y="3709694"/>
            <a:ext cx="2576346" cy="2501111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Provide insights and recommendations based on user query and settings</a:t>
            </a:r>
            <a:endParaRPr lang="en-US" sz="1200">
              <a:solidFill>
                <a:srgbClr val="000000"/>
              </a:solidFill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Incorporate intelligent filtering of KPIs from Yahoo Finance</a:t>
            </a:r>
          </a:p>
          <a:p>
            <a:pPr marL="171450" indent="-171450">
              <a:buFont typeface="Arial"/>
              <a:buChar char="•"/>
            </a:pPr>
            <a:endParaRPr lang="en-US" sz="1200">
              <a:solidFill>
                <a:srgbClr val="000000"/>
              </a:solidFill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</a:pPr>
            <a:endParaRPr lang="en-US" sz="12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A8259C3-9F82-0B58-F297-6F105708BD11}"/>
              </a:ext>
            </a:extLst>
          </p:cNvPr>
          <p:cNvSpPr/>
          <p:nvPr/>
        </p:nvSpPr>
        <p:spPr>
          <a:xfrm>
            <a:off x="8973632" y="3709694"/>
            <a:ext cx="2612630" cy="2501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Improve efficiency of data ingestion</a:t>
            </a:r>
            <a:endParaRPr lang="en-US" sz="1200">
              <a:solidFill>
                <a:srgbClr val="000000"/>
              </a:solidFill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Look for initial user feedback for further iterations</a:t>
            </a:r>
          </a:p>
          <a:p>
            <a:pPr marL="171450" indent="-171450">
              <a:buFont typeface="Arial"/>
              <a:buChar char="•"/>
            </a:pPr>
            <a:endParaRPr lang="en-US" sz="12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713AC7DD-EDC0-F81E-3759-59CB1E29A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8599"/>
            <a:ext cx="10368456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b="1">
                <a:cs typeface="Posterama"/>
              </a:rPr>
              <a:t>Next Steps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97A830-F3A4-7367-EC0F-3479E4562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19</a:t>
            </a:fld>
            <a:endParaRPr lang="en-GB"/>
          </a:p>
        </p:txBody>
      </p:sp>
      <p:sp>
        <p:nvSpPr>
          <p:cNvPr id="2" name="Arrow: Chevron 1">
            <a:extLst>
              <a:ext uri="{FF2B5EF4-FFF2-40B4-BE49-F238E27FC236}">
                <a16:creationId xmlns:a16="http://schemas.microsoft.com/office/drawing/2014/main" id="{5B1D9302-11D3-C7D2-41D8-F9D9831C34F2}"/>
              </a:ext>
            </a:extLst>
          </p:cNvPr>
          <p:cNvSpPr/>
          <p:nvPr/>
        </p:nvSpPr>
        <p:spPr>
          <a:xfrm>
            <a:off x="647041" y="1390430"/>
            <a:ext cx="5539825" cy="465145"/>
          </a:xfrm>
          <a:prstGeom prst="chevron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latin typeface="Arial"/>
                <a:cs typeface="Arial"/>
              </a:rPr>
              <a:t>Phase I: </a:t>
            </a:r>
            <a:r>
              <a:rPr lang="en-US" sz="1600" b="1">
                <a:solidFill>
                  <a:schemeClr val="bg1"/>
                </a:solidFill>
                <a:latin typeface="Arial"/>
                <a:cs typeface="Arial"/>
              </a:rPr>
              <a:t>Performance Optimization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C7B095FF-9346-6D33-091D-EC3B35924A71}"/>
              </a:ext>
            </a:extLst>
          </p:cNvPr>
          <p:cNvSpPr/>
          <p:nvPr/>
        </p:nvSpPr>
        <p:spPr>
          <a:xfrm>
            <a:off x="6189683" y="1390429"/>
            <a:ext cx="5567039" cy="465145"/>
          </a:xfrm>
          <a:prstGeom prst="chevron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latin typeface="Arial"/>
                <a:cs typeface="Arial"/>
              </a:rPr>
              <a:t>Phase II: </a:t>
            </a:r>
            <a:r>
              <a:rPr lang="en-US" sz="1600" b="1">
                <a:solidFill>
                  <a:schemeClr val="bg1"/>
                </a:solidFill>
                <a:latin typeface="Arial"/>
                <a:cs typeface="Arial"/>
              </a:rPr>
              <a:t>Product Deployment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3839AD-9D1A-2E29-151D-8804F2C300AA}"/>
              </a:ext>
            </a:extLst>
          </p:cNvPr>
          <p:cNvSpPr/>
          <p:nvPr/>
        </p:nvSpPr>
        <p:spPr>
          <a:xfrm>
            <a:off x="2472858" y="2004265"/>
            <a:ext cx="1899117" cy="3330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2 - 3 weeks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AD6CB0-F3B3-9354-FFF2-E00E79716240}"/>
              </a:ext>
            </a:extLst>
          </p:cNvPr>
          <p:cNvSpPr/>
          <p:nvPr/>
        </p:nvSpPr>
        <p:spPr>
          <a:xfrm>
            <a:off x="8024571" y="2004264"/>
            <a:ext cx="1899117" cy="3330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1 - 2 months</a:t>
            </a: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D679B6-7FBE-671B-AEAC-2657465D950C}"/>
              </a:ext>
            </a:extLst>
          </p:cNvPr>
          <p:cNvSpPr/>
          <p:nvPr/>
        </p:nvSpPr>
        <p:spPr>
          <a:xfrm>
            <a:off x="613213" y="2004263"/>
            <a:ext cx="1899117" cy="3330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Timeline: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214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Rectangle 1779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1" name="Freeform: Shape 70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78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3" name="Rectangle 1782">
            <a:extLst>
              <a:ext uri="{FF2B5EF4-FFF2-40B4-BE49-F238E27FC236}">
                <a16:creationId xmlns:a16="http://schemas.microsoft.com/office/drawing/2014/main" id="{4E64E4A9-D8D0-4AE7-99BD-EFE51D6EB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4" name="Freeform: Shape 73">
            <a:extLst>
              <a:ext uri="{FF2B5EF4-FFF2-40B4-BE49-F238E27FC236}">
                <a16:creationId xmlns:a16="http://schemas.microsoft.com/office/drawing/2014/main" id="{AFD62F46-8DC3-4EDF-BDEF-27C439C6F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336253" cy="6858001"/>
          </a:xfrm>
          <a:custGeom>
            <a:avLst/>
            <a:gdLst>
              <a:gd name="connsiteX0" fmla="*/ 5721063 w 6336253"/>
              <a:gd name="connsiteY0" fmla="*/ 3536635 h 6858001"/>
              <a:gd name="connsiteX1" fmla="*/ 6230651 w 6336253"/>
              <a:gd name="connsiteY1" fmla="*/ 4046223 h 6858001"/>
              <a:gd name="connsiteX2" fmla="*/ 5721063 w 6336253"/>
              <a:gd name="connsiteY2" fmla="*/ 4555811 h 6858001"/>
              <a:gd name="connsiteX3" fmla="*/ 5211475 w 6336253"/>
              <a:gd name="connsiteY3" fmla="*/ 4046223 h 6858001"/>
              <a:gd name="connsiteX4" fmla="*/ 5721063 w 6336253"/>
              <a:gd name="connsiteY4" fmla="*/ 3536635 h 6858001"/>
              <a:gd name="connsiteX5" fmla="*/ 5456902 w 6336253"/>
              <a:gd name="connsiteY5" fmla="*/ 0 h 6858001"/>
              <a:gd name="connsiteX6" fmla="*/ 6321710 w 6336253"/>
              <a:gd name="connsiteY6" fmla="*/ 0 h 6858001"/>
              <a:gd name="connsiteX7" fmla="*/ 6332019 w 6336253"/>
              <a:gd name="connsiteY7" fmla="*/ 42969 h 6858001"/>
              <a:gd name="connsiteX8" fmla="*/ 6320934 w 6336253"/>
              <a:gd name="connsiteY8" fmla="*/ 219852 h 6858001"/>
              <a:gd name="connsiteX9" fmla="*/ 5774313 w 6336253"/>
              <a:gd name="connsiteY9" fmla="*/ 535443 h 6858001"/>
              <a:gd name="connsiteX10" fmla="*/ 5444200 w 6336253"/>
              <a:gd name="connsiteY10" fmla="*/ 78052 h 6858001"/>
              <a:gd name="connsiteX11" fmla="*/ 609600 w 6336253"/>
              <a:gd name="connsiteY11" fmla="*/ 0 h 6858001"/>
              <a:gd name="connsiteX12" fmla="*/ 1171409 w 6336253"/>
              <a:gd name="connsiteY12" fmla="*/ 0 h 6858001"/>
              <a:gd name="connsiteX13" fmla="*/ 4838473 w 6336253"/>
              <a:gd name="connsiteY13" fmla="*/ 0 h 6858001"/>
              <a:gd name="connsiteX14" fmla="*/ 4830349 w 6336253"/>
              <a:gd name="connsiteY14" fmla="*/ 184996 h 6858001"/>
              <a:gd name="connsiteX15" fmla="*/ 4833376 w 6336253"/>
              <a:gd name="connsiteY15" fmla="*/ 419995 h 6858001"/>
              <a:gd name="connsiteX16" fmla="*/ 5281338 w 6336253"/>
              <a:gd name="connsiteY16" fmla="*/ 1068099 h 6858001"/>
              <a:gd name="connsiteX17" fmla="*/ 5729205 w 6336253"/>
              <a:gd name="connsiteY17" fmla="*/ 2589405 h 6858001"/>
              <a:gd name="connsiteX18" fmla="*/ 5283212 w 6336253"/>
              <a:gd name="connsiteY18" fmla="*/ 3164269 h 6858001"/>
              <a:gd name="connsiteX19" fmla="*/ 5124820 w 6336253"/>
              <a:gd name="connsiteY19" fmla="*/ 4641255 h 6858001"/>
              <a:gd name="connsiteX20" fmla="*/ 5736551 w 6336253"/>
              <a:gd name="connsiteY20" fmla="*/ 5670858 h 6858001"/>
              <a:gd name="connsiteX21" fmla="*/ 6022123 w 6336253"/>
              <a:gd name="connsiteY21" fmla="*/ 6707670 h 6858001"/>
              <a:gd name="connsiteX22" fmla="*/ 6024496 w 6336253"/>
              <a:gd name="connsiteY22" fmla="*/ 6858000 h 6858001"/>
              <a:gd name="connsiteX23" fmla="*/ 2242268 w 6336253"/>
              <a:gd name="connsiteY23" fmla="*/ 6858000 h 6858001"/>
              <a:gd name="connsiteX24" fmla="*/ 2242268 w 6336253"/>
              <a:gd name="connsiteY24" fmla="*/ 6858001 h 6858001"/>
              <a:gd name="connsiteX25" fmla="*/ 0 w 6336253"/>
              <a:gd name="connsiteY25" fmla="*/ 6858001 h 6858001"/>
              <a:gd name="connsiteX26" fmla="*/ 0 w 6336253"/>
              <a:gd name="connsiteY26" fmla="*/ 1 h 6858001"/>
              <a:gd name="connsiteX27" fmla="*/ 609600 w 6336253"/>
              <a:gd name="connsiteY2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36253" h="6858001">
                <a:moveTo>
                  <a:pt x="5721063" y="3536635"/>
                </a:moveTo>
                <a:cubicBezTo>
                  <a:pt x="6002501" y="3536635"/>
                  <a:pt x="6230651" y="3764785"/>
                  <a:pt x="6230651" y="4046223"/>
                </a:cubicBezTo>
                <a:cubicBezTo>
                  <a:pt x="6230651" y="4327661"/>
                  <a:pt x="6002501" y="4555811"/>
                  <a:pt x="5721063" y="4555811"/>
                </a:cubicBezTo>
                <a:cubicBezTo>
                  <a:pt x="5439625" y="4555811"/>
                  <a:pt x="5211475" y="4327661"/>
                  <a:pt x="5211475" y="4046223"/>
                </a:cubicBezTo>
                <a:cubicBezTo>
                  <a:pt x="5211475" y="3764785"/>
                  <a:pt x="5439625" y="3536635"/>
                  <a:pt x="5721063" y="3536635"/>
                </a:cubicBezTo>
                <a:close/>
                <a:moveTo>
                  <a:pt x="5456902" y="0"/>
                </a:moveTo>
                <a:lnTo>
                  <a:pt x="6321710" y="0"/>
                </a:lnTo>
                <a:lnTo>
                  <a:pt x="6332019" y="42969"/>
                </a:lnTo>
                <a:cubicBezTo>
                  <a:pt x="6340015" y="100391"/>
                  <a:pt x="6336884" y="160329"/>
                  <a:pt x="6320934" y="219852"/>
                </a:cubicBezTo>
                <a:cubicBezTo>
                  <a:pt x="6257137" y="457945"/>
                  <a:pt x="6012407" y="599240"/>
                  <a:pt x="5774313" y="535443"/>
                </a:cubicBezTo>
                <a:cubicBezTo>
                  <a:pt x="5565982" y="479621"/>
                  <a:pt x="5431761" y="285271"/>
                  <a:pt x="5444200" y="78052"/>
                </a:cubicBezTo>
                <a:close/>
                <a:moveTo>
                  <a:pt x="609600" y="0"/>
                </a:moveTo>
                <a:lnTo>
                  <a:pt x="1171409" y="0"/>
                </a:lnTo>
                <a:lnTo>
                  <a:pt x="4838473" y="0"/>
                </a:lnTo>
                <a:lnTo>
                  <a:pt x="4830349" y="184996"/>
                </a:lnTo>
                <a:cubicBezTo>
                  <a:pt x="4828991" y="263520"/>
                  <a:pt x="4829864" y="341910"/>
                  <a:pt x="4833376" y="419995"/>
                </a:cubicBezTo>
                <a:cubicBezTo>
                  <a:pt x="4846565" y="709488"/>
                  <a:pt x="5075226" y="891535"/>
                  <a:pt x="5281338" y="1068099"/>
                </a:cubicBezTo>
                <a:cubicBezTo>
                  <a:pt x="5795128" y="1508061"/>
                  <a:pt x="5969974" y="2032158"/>
                  <a:pt x="5729205" y="2589405"/>
                </a:cubicBezTo>
                <a:cubicBezTo>
                  <a:pt x="5635831" y="2805523"/>
                  <a:pt x="5454276" y="2993264"/>
                  <a:pt x="5283212" y="3164269"/>
                </a:cubicBezTo>
                <a:cubicBezTo>
                  <a:pt x="4824418" y="3622744"/>
                  <a:pt x="4843217" y="4154456"/>
                  <a:pt x="5124820" y="4641255"/>
                </a:cubicBezTo>
                <a:cubicBezTo>
                  <a:pt x="5325440" y="4986832"/>
                  <a:pt x="5565996" y="5311556"/>
                  <a:pt x="5736551" y="5670858"/>
                </a:cubicBezTo>
                <a:cubicBezTo>
                  <a:pt x="5902602" y="6019042"/>
                  <a:pt x="6001121" y="6366409"/>
                  <a:pt x="6022123" y="6707670"/>
                </a:cubicBezTo>
                <a:lnTo>
                  <a:pt x="6024496" y="6858000"/>
                </a:lnTo>
                <a:lnTo>
                  <a:pt x="2242268" y="6858000"/>
                </a:lnTo>
                <a:lnTo>
                  <a:pt x="2242268" y="6858001"/>
                </a:lnTo>
                <a:lnTo>
                  <a:pt x="0" y="6858001"/>
                </a:lnTo>
                <a:lnTo>
                  <a:pt x="0" y="1"/>
                </a:lnTo>
                <a:lnTo>
                  <a:pt x="6096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6633" y="-446479"/>
            <a:ext cx="10531941" cy="19367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latin typeface="+mj-lt"/>
                <a:ea typeface="+mj-ea"/>
                <a:cs typeface="+mj-cs"/>
              </a:rPr>
              <a:t>Agenda</a:t>
            </a:r>
          </a:p>
        </p:txBody>
      </p:sp>
      <p:pic>
        <p:nvPicPr>
          <p:cNvPr id="24" name="Picture 23" descr="A light bulb with a brain inside&#10;&#10;Description automatically generated">
            <a:extLst>
              <a:ext uri="{FF2B5EF4-FFF2-40B4-BE49-F238E27FC236}">
                <a16:creationId xmlns:a16="http://schemas.microsoft.com/office/drawing/2014/main" id="{FD3A7BC6-1207-A521-4E91-B345434F1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8500" y="78372"/>
            <a:ext cx="794796" cy="7851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aphicFrame>
        <p:nvGraphicFramePr>
          <p:cNvPr id="1751" name="Diagram 1750">
            <a:extLst>
              <a:ext uri="{FF2B5EF4-FFF2-40B4-BE49-F238E27FC236}">
                <a16:creationId xmlns:a16="http://schemas.microsoft.com/office/drawing/2014/main" id="{2BF063EF-35A0-7334-43A9-274F4C836E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9993995"/>
              </p:ext>
            </p:extLst>
          </p:nvPr>
        </p:nvGraphicFramePr>
        <p:xfrm>
          <a:off x="504017" y="1034072"/>
          <a:ext cx="11309058" cy="49013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00" name="Slide Number Placeholder 1899">
            <a:extLst>
              <a:ext uri="{FF2B5EF4-FFF2-40B4-BE49-F238E27FC236}">
                <a16:creationId xmlns:a16="http://schemas.microsoft.com/office/drawing/2014/main" id="{04CADB5A-129F-1036-E897-2AD906F78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2</a:t>
            </a:fld>
            <a:endParaRPr lang="en-GB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9937DC56-05D6-E9A8-A3F5-4AA05E8383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1395" y="3488731"/>
            <a:ext cx="1280090" cy="105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4E3DA-2E16-455D-5243-5273C68DF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Posterama"/>
              </a:rPr>
              <a:t>Thank You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BCF28-6D6A-39B6-E88D-4B6DB7830D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light bulb with a brain inside&#10;&#10;Description automatically generated">
            <a:extLst>
              <a:ext uri="{FF2B5EF4-FFF2-40B4-BE49-F238E27FC236}">
                <a16:creationId xmlns:a16="http://schemas.microsoft.com/office/drawing/2014/main" id="{3B27C09F-AF5F-F1D6-A592-56C2718A4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8500" y="78372"/>
            <a:ext cx="794796" cy="7851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E46471-DD8B-3701-BA55-08F88AAD7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07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4E3DA-2E16-455D-5243-5273C68DF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Posterama"/>
              </a:rPr>
              <a:t>Appendix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BCF28-6D6A-39B6-E88D-4B6DB7830D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light bulb with a brain inside&#10;&#10;Description automatically generated">
            <a:extLst>
              <a:ext uri="{FF2B5EF4-FFF2-40B4-BE49-F238E27FC236}">
                <a16:creationId xmlns:a16="http://schemas.microsoft.com/office/drawing/2014/main" id="{3B27C09F-AF5F-F1D6-A592-56C2718A4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8500" y="78372"/>
            <a:ext cx="794796" cy="7851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E46471-DD8B-3701-BA55-08F88AAD7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1034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B521-9AE7-675E-B6D8-3D137BBFA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1098889"/>
          </a:xfrm>
        </p:spPr>
        <p:txBody>
          <a:bodyPr/>
          <a:lstStyle/>
          <a:p>
            <a:r>
              <a:rPr lang="en-US">
                <a:cs typeface="Posterama"/>
              </a:rPr>
              <a:t>Next Steps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844CE-E8EB-99CD-34C2-AFB353E61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1901230"/>
            <a:ext cx="10969752" cy="418842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Performance Optimization – Distorting the RAG data, </a:t>
            </a:r>
          </a:p>
          <a:p>
            <a:pPr marL="457200" indent="-457200">
              <a:buAutoNum type="arabicPeriod"/>
            </a:pPr>
            <a:r>
              <a:rPr lang="en-US"/>
              <a:t>We can </a:t>
            </a:r>
            <a:r>
              <a:rPr lang="en-US" err="1"/>
              <a:t>continously</a:t>
            </a:r>
            <a:r>
              <a:rPr lang="en-US"/>
              <a:t> monitor common  questions by the users and add more data for those queries in the RAG dataset.</a:t>
            </a:r>
          </a:p>
          <a:p>
            <a:pPr marL="457200" indent="-457200">
              <a:buAutoNum type="arabicPeriod"/>
            </a:pPr>
            <a:r>
              <a:rPr lang="en-US"/>
              <a:t>We can try more bigger </a:t>
            </a:r>
            <a:r>
              <a:rPr lang="en-US" err="1"/>
              <a:t>QnA</a:t>
            </a:r>
            <a:r>
              <a:rPr lang="en-US"/>
              <a:t> models </a:t>
            </a:r>
          </a:p>
          <a:p>
            <a:endParaRPr lang="en-US"/>
          </a:p>
          <a:p>
            <a:r>
              <a:rPr lang="en-US"/>
              <a:t>More features:</a:t>
            </a:r>
          </a:p>
          <a:p>
            <a:pPr marL="457200" indent="-457200">
              <a:buAutoNum type="arabicPeriod"/>
            </a:pPr>
            <a:r>
              <a:rPr lang="en-US"/>
              <a:t>In addition to answering questions,  we can add a feature of recommending investments ideas after having observed user's queries and using KPI from yahoo finance.</a:t>
            </a:r>
          </a:p>
          <a:p>
            <a:pPr marL="457200" indent="-457200">
              <a:buAutoNum type="arabicPeriod"/>
            </a:pPr>
            <a:r>
              <a:rPr lang="en-US"/>
              <a:t>We can look into improving the data ingestion by using BIG data platforms for distributed computing</a:t>
            </a:r>
          </a:p>
          <a:p>
            <a:pPr marL="457200" indent="-457200">
              <a:buAutoNum type="arabicPeriod"/>
            </a:pPr>
            <a:endParaRPr lang="en-US"/>
          </a:p>
          <a:p>
            <a:pPr marL="457200" indent="-457200">
              <a:buAutoNum type="arabicPeriod"/>
            </a:pPr>
            <a:endParaRPr lang="en-US"/>
          </a:p>
          <a:p>
            <a:pPr marL="457200" indent="-457200">
              <a:buAutoNum type="arabicPeriod"/>
            </a:pPr>
            <a:endParaRPr lang="en-US"/>
          </a:p>
          <a:p>
            <a:pPr marL="457200" indent="-457200">
              <a:buAutoNum type="arabicPeriod"/>
            </a:pPr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9A89A3-E453-9901-9525-51E31F2B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85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52F13-AEE3-4F5F-F5E2-0D8B687D9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00" y="74599"/>
            <a:ext cx="11092800" cy="93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b="1">
                <a:cs typeface="Posterama"/>
              </a:rPr>
              <a:t>An AI driven personal investment assistant, </a:t>
            </a:r>
            <a:r>
              <a:rPr lang="en-US" sz="2800" b="1" err="1">
                <a:cs typeface="Posterama"/>
              </a:rPr>
              <a:t>FinBot</a:t>
            </a:r>
            <a:r>
              <a:rPr lang="en-US" sz="2800" b="1">
                <a:cs typeface="Posterama"/>
              </a:rPr>
              <a:t>, can empower retail investors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17349C9-1EB3-238A-C375-78CB90765C9A}"/>
              </a:ext>
            </a:extLst>
          </p:cNvPr>
          <p:cNvSpPr txBox="1"/>
          <p:nvPr/>
        </p:nvSpPr>
        <p:spPr>
          <a:xfrm>
            <a:off x="9493955" y="415995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AE1E55-0A15-857A-86EA-853947F2632A}"/>
              </a:ext>
            </a:extLst>
          </p:cNvPr>
          <p:cNvSpPr/>
          <p:nvPr/>
        </p:nvSpPr>
        <p:spPr>
          <a:xfrm>
            <a:off x="6532639" y="1044104"/>
            <a:ext cx="4451382" cy="4985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 algn="ctr">
              <a:buAutoNum type="arabicPeriod"/>
            </a:pPr>
            <a:r>
              <a:rPr lang="en-US" b="1">
                <a:latin typeface="Arial"/>
                <a:cs typeface="Arial"/>
              </a:rPr>
              <a:t>Direct QA over News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2747AD-E40B-B988-E636-1828364B98CA}"/>
              </a:ext>
            </a:extLst>
          </p:cNvPr>
          <p:cNvSpPr/>
          <p:nvPr/>
        </p:nvSpPr>
        <p:spPr>
          <a:xfrm>
            <a:off x="6532639" y="2822778"/>
            <a:ext cx="4451382" cy="4985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latin typeface="Arial"/>
                <a:cs typeface="Arial"/>
              </a:rPr>
              <a:t>2. Key-points Summaries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167AF0-6BB1-E1B4-0458-35F4960B46FF}"/>
              </a:ext>
            </a:extLst>
          </p:cNvPr>
          <p:cNvSpPr/>
          <p:nvPr/>
        </p:nvSpPr>
        <p:spPr>
          <a:xfrm>
            <a:off x="6532639" y="1542698"/>
            <a:ext cx="4451382" cy="112889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Arial"/>
              <a:buChar char="•"/>
            </a:pPr>
            <a:r>
              <a:rPr lang="en-US" sz="1500" b="1" u="sng">
                <a:solidFill>
                  <a:srgbClr val="000000"/>
                </a:solidFill>
                <a:latin typeface="Arial"/>
                <a:ea typeface="+mn-lt"/>
                <a:cs typeface="Arial"/>
              </a:rPr>
              <a:t>What? :</a:t>
            </a:r>
            <a:r>
              <a:rPr lang="en-US" sz="1500" b="1">
                <a:solidFill>
                  <a:srgbClr val="000000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500">
                <a:solidFill>
                  <a:srgbClr val="000000"/>
                </a:solidFill>
                <a:latin typeface="Arial"/>
                <a:ea typeface="+mn-lt"/>
                <a:cs typeface="Arial"/>
              </a:rPr>
              <a:t>Generate direct and concise answers to user queries on business and financial news</a:t>
            </a:r>
            <a:endParaRPr lang="en-US" sz="1500">
              <a:latin typeface="Arial"/>
              <a:cs typeface="Arial"/>
            </a:endParaRPr>
          </a:p>
          <a:p>
            <a:endParaRPr lang="en-US" sz="1500">
              <a:solidFill>
                <a:srgbClr val="000000"/>
              </a:solidFill>
              <a:latin typeface="Arial"/>
              <a:ea typeface="+mn-lt"/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sz="1500" b="1" u="sng">
                <a:solidFill>
                  <a:srgbClr val="000000"/>
                </a:solidFill>
                <a:latin typeface="Arial"/>
                <a:ea typeface="+mn-lt"/>
                <a:cs typeface="Arial"/>
              </a:rPr>
              <a:t>Why? :</a:t>
            </a:r>
            <a:r>
              <a:rPr lang="en-US" sz="1500">
                <a:solidFill>
                  <a:srgbClr val="000000"/>
                </a:solidFill>
                <a:latin typeface="Arial"/>
                <a:ea typeface="+mn-lt"/>
                <a:cs typeface="Arial"/>
              </a:rPr>
              <a:t> Up-to-date information and saves time </a:t>
            </a:r>
            <a:endParaRPr lang="en-US" sz="15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D861BA-CD68-B417-A038-18E32F6A909A}"/>
              </a:ext>
            </a:extLst>
          </p:cNvPr>
          <p:cNvSpPr/>
          <p:nvPr/>
        </p:nvSpPr>
        <p:spPr>
          <a:xfrm>
            <a:off x="6532639" y="3311963"/>
            <a:ext cx="4451382" cy="118533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Arial"/>
              <a:buChar char="•"/>
            </a:pPr>
            <a:r>
              <a:rPr lang="en-US" sz="1500" b="1" u="sng">
                <a:solidFill>
                  <a:srgbClr val="000000"/>
                </a:solidFill>
                <a:latin typeface="Arial"/>
                <a:cs typeface="Arial"/>
              </a:rPr>
              <a:t>What? :</a:t>
            </a:r>
            <a:r>
              <a:rPr lang="en-US" sz="1500" b="1">
                <a:solidFill>
                  <a:srgbClr val="000000"/>
                </a:solidFill>
                <a:latin typeface="Arial"/>
                <a:cs typeface="Arial"/>
              </a:rPr>
              <a:t> </a:t>
            </a:r>
            <a:r>
              <a:rPr lang="en-US" sz="1500">
                <a:solidFill>
                  <a:srgbClr val="000000"/>
                </a:solidFill>
                <a:latin typeface="Arial"/>
                <a:cs typeface="Arial"/>
              </a:rPr>
              <a:t>Extract relevant key-points over multiple topics</a:t>
            </a:r>
            <a:endParaRPr lang="en-US" sz="1500">
              <a:solidFill>
                <a:srgbClr val="FFFFFF"/>
              </a:solidFill>
              <a:latin typeface="Arial"/>
              <a:cs typeface="Arial"/>
            </a:endParaRPr>
          </a:p>
          <a:p>
            <a:endParaRPr lang="en-US" sz="1500">
              <a:solidFill>
                <a:srgbClr val="000000"/>
              </a:solidFill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sz="1500" b="1" u="sng">
                <a:solidFill>
                  <a:srgbClr val="000000"/>
                </a:solidFill>
                <a:latin typeface="Arial"/>
                <a:cs typeface="Arial"/>
              </a:rPr>
              <a:t>Why? :</a:t>
            </a:r>
            <a:r>
              <a:rPr lang="en-US" sz="1500">
                <a:solidFill>
                  <a:srgbClr val="000000"/>
                </a:solidFill>
                <a:latin typeface="Arial"/>
                <a:cs typeface="Arial"/>
              </a:rPr>
              <a:t> Broader awareness outside user's expertise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36757F-22A2-3614-8B32-103FC4F55C5D}"/>
              </a:ext>
            </a:extLst>
          </p:cNvPr>
          <p:cNvSpPr/>
          <p:nvPr/>
        </p:nvSpPr>
        <p:spPr>
          <a:xfrm>
            <a:off x="6542046" y="4629000"/>
            <a:ext cx="4451382" cy="4985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latin typeface="Arial"/>
                <a:cs typeface="Arial"/>
              </a:rPr>
              <a:t>3. Intelligent Stock Screener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9D6E07-5E4D-61BD-453C-EDEBF71D839B}"/>
              </a:ext>
            </a:extLst>
          </p:cNvPr>
          <p:cNvSpPr/>
          <p:nvPr/>
        </p:nvSpPr>
        <p:spPr>
          <a:xfrm>
            <a:off x="6542046" y="5127592"/>
            <a:ext cx="4451382" cy="12888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Arial"/>
              <a:buChar char="•"/>
            </a:pPr>
            <a:r>
              <a:rPr lang="en-US" sz="1500" b="1" u="sng">
                <a:solidFill>
                  <a:srgbClr val="000000"/>
                </a:solidFill>
                <a:latin typeface="Arial"/>
                <a:cs typeface="Arial"/>
              </a:rPr>
              <a:t>What? :</a:t>
            </a:r>
            <a:r>
              <a:rPr lang="en-US" sz="1500" b="1">
                <a:solidFill>
                  <a:srgbClr val="000000"/>
                </a:solidFill>
                <a:latin typeface="Arial"/>
                <a:cs typeface="Arial"/>
              </a:rPr>
              <a:t> </a:t>
            </a:r>
            <a:r>
              <a:rPr lang="en-US" sz="1500">
                <a:solidFill>
                  <a:srgbClr val="000000"/>
                </a:solidFill>
                <a:latin typeface="Arial"/>
                <a:cs typeface="Arial"/>
              </a:rPr>
              <a:t>Intelligently provide key metrics commonly used to identify opportunities</a:t>
            </a:r>
            <a:endParaRPr lang="en-US" sz="1500">
              <a:solidFill>
                <a:srgbClr val="FFFFFF"/>
              </a:solidFill>
              <a:latin typeface="Arial"/>
              <a:cs typeface="Arial"/>
            </a:endParaRPr>
          </a:p>
          <a:p>
            <a:endParaRPr lang="en-US" sz="1500">
              <a:solidFill>
                <a:srgbClr val="000000"/>
              </a:solidFill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sz="1500" b="1" u="sng">
                <a:solidFill>
                  <a:srgbClr val="000000"/>
                </a:solidFill>
                <a:latin typeface="Arial"/>
                <a:cs typeface="Arial"/>
              </a:rPr>
              <a:t>Why? :</a:t>
            </a:r>
            <a:r>
              <a:rPr lang="en-US" sz="1500">
                <a:solidFill>
                  <a:srgbClr val="000000"/>
                </a:solidFill>
                <a:latin typeface="Arial"/>
                <a:cs typeface="Arial"/>
              </a:rPr>
              <a:t> Identify potential investment opportunities </a:t>
            </a:r>
          </a:p>
        </p:txBody>
      </p:sp>
      <p:pic>
        <p:nvPicPr>
          <p:cNvPr id="4" name="Picture 3" descr="A light bulb with a brain inside&#10;&#10;Description automatically generated">
            <a:extLst>
              <a:ext uri="{FF2B5EF4-FFF2-40B4-BE49-F238E27FC236}">
                <a16:creationId xmlns:a16="http://schemas.microsoft.com/office/drawing/2014/main" id="{6C24816F-8FA0-B58E-97CB-B442B0964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8500" y="78372"/>
            <a:ext cx="794796" cy="7851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5D4E77-10A0-16CF-916E-02F09EA3A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23</a:t>
            </a:fld>
            <a:endParaRPr lang="en-GB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4E883B4-BA4B-AF60-5F56-9DFF806D9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438" y="1029008"/>
            <a:ext cx="4188031" cy="206865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8BDD828-7D3F-CB49-AC80-FEABFE61B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440" y="2484217"/>
            <a:ext cx="4188031" cy="20281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094BDF-B0AE-9D64-418E-A5552CFEA0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7440" y="3994674"/>
            <a:ext cx="4188031" cy="249062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8E9BCFA-9A9C-51A7-8D7D-43DC47C4E56C}"/>
              </a:ext>
            </a:extLst>
          </p:cNvPr>
          <p:cNvSpPr/>
          <p:nvPr/>
        </p:nvSpPr>
        <p:spPr>
          <a:xfrm>
            <a:off x="870857" y="1750047"/>
            <a:ext cx="494804" cy="366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B4DDF8-DAF5-B5BF-A91B-D92C1AEC9718}"/>
              </a:ext>
            </a:extLst>
          </p:cNvPr>
          <p:cNvSpPr/>
          <p:nvPr/>
        </p:nvSpPr>
        <p:spPr>
          <a:xfrm>
            <a:off x="870857" y="2563090"/>
            <a:ext cx="494804" cy="366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/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6E5516C-B898-DFFB-27F3-F3F9D80EC335}"/>
              </a:ext>
            </a:extLst>
          </p:cNvPr>
          <p:cNvSpPr/>
          <p:nvPr/>
        </p:nvSpPr>
        <p:spPr>
          <a:xfrm>
            <a:off x="870857" y="4146466"/>
            <a:ext cx="494804" cy="366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02981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52F13-AEE3-4F5F-F5E2-0D8B687D9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8599"/>
            <a:ext cx="1097280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>
                <a:cs typeface="Posterama"/>
              </a:rPr>
              <a:t>Tuning Performance of Embedding Model</a:t>
            </a:r>
            <a:endParaRPr lang="en-US"/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619BF6F7-FEC6-6EEC-E973-A1EC6891E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053663"/>
              </p:ext>
            </p:extLst>
          </p:nvPr>
        </p:nvGraphicFramePr>
        <p:xfrm>
          <a:off x="6616700" y="1682750"/>
          <a:ext cx="5258511" cy="3790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837">
                  <a:extLst>
                    <a:ext uri="{9D8B030D-6E8A-4147-A177-3AD203B41FA5}">
                      <a16:colId xmlns:a16="http://schemas.microsoft.com/office/drawing/2014/main" val="293827203"/>
                    </a:ext>
                  </a:extLst>
                </a:gridCol>
                <a:gridCol w="1752837">
                  <a:extLst>
                    <a:ext uri="{9D8B030D-6E8A-4147-A177-3AD203B41FA5}">
                      <a16:colId xmlns:a16="http://schemas.microsoft.com/office/drawing/2014/main" val="573472441"/>
                    </a:ext>
                  </a:extLst>
                </a:gridCol>
                <a:gridCol w="1752837">
                  <a:extLst>
                    <a:ext uri="{9D8B030D-6E8A-4147-A177-3AD203B41FA5}">
                      <a16:colId xmlns:a16="http://schemas.microsoft.com/office/drawing/2014/main" val="3251606199"/>
                    </a:ext>
                  </a:extLst>
                </a:gridCol>
              </a:tblGrid>
              <a:tr h="54157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Metric@3</a:t>
                      </a:r>
                      <a:endParaRPr lang="en-US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Base Model</a:t>
                      </a:r>
                      <a:endParaRPr lang="en-US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Tuned Model</a:t>
                      </a:r>
                      <a:endParaRPr lang="en-US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493976"/>
                  </a:ext>
                </a:extLst>
              </a:tr>
              <a:tr h="54157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rial"/>
                        </a:rPr>
                        <a:t>Accuracy</a:t>
                      </a:r>
                      <a:endParaRPr lang="en-US" b="1">
                        <a:effectLst/>
                        <a:latin typeface="Arial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/>
                        </a:rPr>
                        <a:t>0.81</a:t>
                      </a:r>
                      <a:endParaRPr lang="en-US">
                        <a:effectLst/>
                        <a:latin typeface="Arial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/>
                        </a:rPr>
                        <a:t>0.83</a:t>
                      </a:r>
                      <a:endParaRPr lang="en-US">
                        <a:effectLst/>
                        <a:latin typeface="Arial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1580182"/>
                  </a:ext>
                </a:extLst>
              </a:tr>
              <a:tr h="54157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rial"/>
                        </a:rPr>
                        <a:t>Precision</a:t>
                      </a:r>
                      <a:endParaRPr lang="en-US" b="1">
                        <a:effectLst/>
                        <a:latin typeface="Arial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/>
                        </a:rPr>
                        <a:t>0.58</a:t>
                      </a:r>
                      <a:endParaRPr lang="en-US">
                        <a:effectLst/>
                        <a:latin typeface="Arial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/>
                        </a:rPr>
                        <a:t>0.62</a:t>
                      </a:r>
                      <a:endParaRPr lang="en-US">
                        <a:effectLst/>
                        <a:latin typeface="Arial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085861"/>
                  </a:ext>
                </a:extLst>
              </a:tr>
              <a:tr h="54157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rial"/>
                        </a:rPr>
                        <a:t>Recall</a:t>
                      </a:r>
                      <a:endParaRPr lang="en-US" b="1">
                        <a:effectLst/>
                        <a:latin typeface="Arial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/>
                        </a:rPr>
                        <a:t>0.44</a:t>
                      </a:r>
                      <a:endParaRPr lang="en-US">
                        <a:effectLst/>
                        <a:latin typeface="Arial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/>
                        </a:rPr>
                        <a:t>0.46</a:t>
                      </a:r>
                      <a:endParaRPr lang="en-US">
                        <a:effectLst/>
                        <a:latin typeface="Arial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1659487"/>
                  </a:ext>
                </a:extLst>
              </a:tr>
              <a:tr h="54157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rial"/>
                        </a:rPr>
                        <a:t>NDCG</a:t>
                      </a:r>
                      <a:endParaRPr lang="en-US" b="1">
                        <a:effectLst/>
                        <a:latin typeface="Arial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/>
                        </a:rPr>
                        <a:t>0.66</a:t>
                      </a:r>
                      <a:endParaRPr lang="en-US">
                        <a:effectLst/>
                        <a:latin typeface="Arial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/>
                        </a:rPr>
                        <a:t>0.70</a:t>
                      </a:r>
                      <a:endParaRPr lang="en-US">
                        <a:effectLst/>
                        <a:latin typeface="Arial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712235"/>
                  </a:ext>
                </a:extLst>
              </a:tr>
              <a:tr h="54157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rial"/>
                        </a:rPr>
                        <a:t>MRR</a:t>
                      </a:r>
                      <a:endParaRPr lang="en-US" b="1">
                        <a:effectLst/>
                        <a:latin typeface="Arial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/>
                        </a:rPr>
                        <a:t>0.74</a:t>
                      </a:r>
                      <a:endParaRPr lang="en-US">
                        <a:effectLst/>
                        <a:latin typeface="Arial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/>
                        </a:rPr>
                        <a:t>0.77</a:t>
                      </a:r>
                      <a:endParaRPr lang="en-US">
                        <a:effectLst/>
                        <a:latin typeface="Arial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2837638"/>
                  </a:ext>
                </a:extLst>
              </a:tr>
              <a:tr h="54157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rial"/>
                        </a:rPr>
                        <a:t>MAP</a:t>
                      </a:r>
                      <a:endParaRPr lang="en-US" b="1">
                        <a:effectLst/>
                        <a:latin typeface="Arial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/>
                        </a:rPr>
                        <a:t>0.62</a:t>
                      </a:r>
                      <a:endParaRPr lang="en-US">
                        <a:effectLst/>
                        <a:latin typeface="Arial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/>
                        </a:rPr>
                        <a:t>0.66</a:t>
                      </a:r>
                      <a:endParaRPr lang="en-US">
                        <a:effectLst/>
                        <a:latin typeface="Arial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29683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8D81C05-907F-171D-3548-21EDBA44978E}"/>
              </a:ext>
            </a:extLst>
          </p:cNvPr>
          <p:cNvSpPr/>
          <p:nvPr/>
        </p:nvSpPr>
        <p:spPr>
          <a:xfrm>
            <a:off x="6618346" y="1182511"/>
            <a:ext cx="5258739" cy="4985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/>
              <a:t>Performance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0B942D-C75C-9F4E-20F3-54017441CF4B}"/>
              </a:ext>
            </a:extLst>
          </p:cNvPr>
          <p:cNvSpPr/>
          <p:nvPr/>
        </p:nvSpPr>
        <p:spPr>
          <a:xfrm>
            <a:off x="1019762" y="1182510"/>
            <a:ext cx="4725340" cy="4985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/>
              <a:t>Data Details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1D9EBE-2B34-4AD0-48FE-BA2BC1859363}"/>
              </a:ext>
            </a:extLst>
          </p:cNvPr>
          <p:cNvSpPr/>
          <p:nvPr/>
        </p:nvSpPr>
        <p:spPr>
          <a:xfrm>
            <a:off x="1019762" y="1681104"/>
            <a:ext cx="4725340" cy="24826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Data Sizes: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Train: 28K pairs of question and answers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Eval: 2.5K pairs of question and answers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Test: 3.4K pairs of question and answers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Data Augmentation: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GPT-Turbo-3.5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"You are … that will re-phrase given text into a formal tone found in news articles or financial reports … never add any new information to the given text ..."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Removed unassociated questions and answers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2FFE70-9147-D85B-DDDA-0DB5D02EC42D}"/>
              </a:ext>
            </a:extLst>
          </p:cNvPr>
          <p:cNvSpPr/>
          <p:nvPr/>
        </p:nvSpPr>
        <p:spPr>
          <a:xfrm>
            <a:off x="1019761" y="4338460"/>
            <a:ext cx="4725340" cy="4985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/>
              <a:t>Tuning Details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5352FF-D0A4-5F43-D9C2-26BCCEA2450A}"/>
              </a:ext>
            </a:extLst>
          </p:cNvPr>
          <p:cNvSpPr/>
          <p:nvPr/>
        </p:nvSpPr>
        <p:spPr>
          <a:xfrm>
            <a:off x="1019761" y="4837054"/>
            <a:ext cx="4725340" cy="15301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Sentence transformer approach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Classify one positive pair per batch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Other pairs in batch negative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Soft-max with input based on vector distance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Batch size of 32 with learning rate of 0.0001</a:t>
            </a:r>
          </a:p>
        </p:txBody>
      </p:sp>
      <p:pic>
        <p:nvPicPr>
          <p:cNvPr id="5" name="Picture 4" descr="A light bulb with a brain inside&#10;&#10;Description automatically generated">
            <a:extLst>
              <a:ext uri="{FF2B5EF4-FFF2-40B4-BE49-F238E27FC236}">
                <a16:creationId xmlns:a16="http://schemas.microsoft.com/office/drawing/2014/main" id="{2B0D7AD2-5DCA-30C8-96F9-1993BEE71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8500" y="78372"/>
            <a:ext cx="794796" cy="7851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44EAB-36F6-0F48-DA55-A7C88DCA9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6355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52F13-AEE3-4F5F-F5E2-0D8B687D9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8599"/>
            <a:ext cx="1097280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>
                <a:cs typeface="Posterama"/>
              </a:rPr>
              <a:t>Tuning of the LLMs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D81C05-907F-171D-3548-21EDBA44978E}"/>
              </a:ext>
            </a:extLst>
          </p:cNvPr>
          <p:cNvSpPr/>
          <p:nvPr/>
        </p:nvSpPr>
        <p:spPr>
          <a:xfrm>
            <a:off x="1023662" y="4384248"/>
            <a:ext cx="10171633" cy="4985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/>
              <a:t>Infrastructure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0B942D-C75C-9F4E-20F3-54017441CF4B}"/>
              </a:ext>
            </a:extLst>
          </p:cNvPr>
          <p:cNvSpPr/>
          <p:nvPr/>
        </p:nvSpPr>
        <p:spPr>
          <a:xfrm>
            <a:off x="1019762" y="1182510"/>
            <a:ext cx="4725340" cy="4985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/>
              <a:t>Summarization Data Details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1D9EBE-2B34-4AD0-48FE-BA2BC1859363}"/>
              </a:ext>
            </a:extLst>
          </p:cNvPr>
          <p:cNvSpPr/>
          <p:nvPr/>
        </p:nvSpPr>
        <p:spPr>
          <a:xfrm>
            <a:off x="1019762" y="1681104"/>
            <a:ext cx="4725340" cy="24826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Data Sizes: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Train: 77K context and key-points pair after augmentation</a:t>
            </a:r>
            <a:endParaRPr lang="en-US">
              <a:solidFill>
                <a:srgbClr val="FFFFFF"/>
              </a:solidFill>
              <a:latin typeface="Avenir Next LT Pro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Test: 2K context and key-points pairs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Other Augmentations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Filtered out articles with irrelevant key-points</a:t>
            </a:r>
          </a:p>
          <a:p>
            <a:pPr marL="1200150" lvl="2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Current stock trend or other information easily acquired from screener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Added noise-only context with randomly picked questions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Retained original as well as augmented data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B811BE-8364-C866-4408-B10FDB73BBE8}"/>
              </a:ext>
            </a:extLst>
          </p:cNvPr>
          <p:cNvSpPr/>
          <p:nvPr/>
        </p:nvSpPr>
        <p:spPr>
          <a:xfrm>
            <a:off x="1025776" y="4882841"/>
            <a:ext cx="10172637" cy="16938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,Sans-Serif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LORA based fine-tuning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Reduced rank of blocks to 16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Lead to &lt; 1% parameters that needs to be tweaked</a:t>
            </a:r>
          </a:p>
          <a:p>
            <a:pPr marL="285750" indent="-285750">
              <a:buFont typeface="Arial,Sans-Serif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Tuning with learning rate of 0.0001, and effective batch size of 8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Half-precision training and final weights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Tensor and pipeline parallelism with sharded weights via </a:t>
            </a:r>
            <a:r>
              <a:rPr lang="en-US" sz="1400" err="1">
                <a:solidFill>
                  <a:srgbClr val="000000"/>
                </a:solidFill>
                <a:latin typeface="Arial"/>
                <a:cs typeface="Arial"/>
              </a:rPr>
              <a:t>DeepSpeed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Model served with </a:t>
            </a:r>
            <a:r>
              <a:rPr lang="en-US" sz="1400" err="1">
                <a:solidFill>
                  <a:srgbClr val="000000"/>
                </a:solidFill>
                <a:latin typeface="Arial"/>
                <a:cs typeface="Arial"/>
              </a:rPr>
              <a:t>PagedAttention</a:t>
            </a: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 and tensor parallelism via VLLM</a:t>
            </a:r>
          </a:p>
        </p:txBody>
      </p:sp>
      <p:pic>
        <p:nvPicPr>
          <p:cNvPr id="6" name="Picture 5" descr="A light bulb with a brain inside&#10;&#10;Description automatically generated">
            <a:extLst>
              <a:ext uri="{FF2B5EF4-FFF2-40B4-BE49-F238E27FC236}">
                <a16:creationId xmlns:a16="http://schemas.microsoft.com/office/drawing/2014/main" id="{5BA8F8B0-6F84-5BBA-05CC-3C306499C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8500" y="78372"/>
            <a:ext cx="794796" cy="7851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873DB1-362B-F357-1CFF-BDA2E2E5D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25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558674-C4CE-4688-647A-7FCC94376594}"/>
              </a:ext>
            </a:extLst>
          </p:cNvPr>
          <p:cNvSpPr/>
          <p:nvPr/>
        </p:nvSpPr>
        <p:spPr>
          <a:xfrm>
            <a:off x="6447341" y="1182510"/>
            <a:ext cx="4725340" cy="4985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/>
              <a:t>QA Data Details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3E5ED6-E222-09A0-DE86-8798681F9E1D}"/>
              </a:ext>
            </a:extLst>
          </p:cNvPr>
          <p:cNvSpPr/>
          <p:nvPr/>
        </p:nvSpPr>
        <p:spPr>
          <a:xfrm>
            <a:off x="6447341" y="1681104"/>
            <a:ext cx="4725340" cy="24826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Data Sizes: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Train: 20K context with Q/A after augmentation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Test: 2K context and key-points pairs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Data Mixes</a:t>
            </a:r>
            <a:endParaRPr lang="en-US">
              <a:solidFill>
                <a:srgbClr val="FFFFFF"/>
              </a:solidFill>
              <a:latin typeface="Avenir Next LT Pro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~5K entries in TAT-QA after filtering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Added 1K entries from FINQA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Mixed in ~5K data points from </a:t>
            </a:r>
            <a:r>
              <a:rPr lang="en-US" sz="1400" err="1">
                <a:solidFill>
                  <a:srgbClr val="000000"/>
                </a:solidFill>
                <a:latin typeface="Arial"/>
                <a:cs typeface="Arial"/>
              </a:rPr>
              <a:t>WebGLM</a:t>
            </a: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 QA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Augmentation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Total of ~10K entries of same Q/A but shuffled/randomized contexts</a:t>
            </a:r>
          </a:p>
          <a:p>
            <a:pPr marL="742950" lvl="1" indent="-285750">
              <a:buFont typeface="Arial"/>
              <a:buChar char="•"/>
            </a:pPr>
            <a:endParaRPr lang="en-US" sz="140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8094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52F13-AEE3-4F5F-F5E2-0D8B687D9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4081"/>
            <a:ext cx="10398719" cy="130911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b="1">
                <a:cs typeface="Posterama"/>
              </a:rPr>
              <a:t>An AI driven personal investment assistant, </a:t>
            </a:r>
            <a:r>
              <a:rPr lang="en-US" sz="2800" b="1" err="1">
                <a:cs typeface="Posterama"/>
              </a:rPr>
              <a:t>FinBot</a:t>
            </a:r>
            <a:r>
              <a:rPr lang="en-US" sz="2800" b="1">
                <a:cs typeface="Posterama"/>
              </a:rPr>
              <a:t>, can empower retail investors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17349C9-1EB3-238A-C375-78CB90765C9A}"/>
              </a:ext>
            </a:extLst>
          </p:cNvPr>
          <p:cNvSpPr txBox="1"/>
          <p:nvPr/>
        </p:nvSpPr>
        <p:spPr>
          <a:xfrm>
            <a:off x="9493955" y="415995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Picture 6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6CB26AB1-444F-D351-561A-A82766B05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882" y="3429893"/>
            <a:ext cx="4587052" cy="807253"/>
          </a:xfrm>
          <a:prstGeom prst="rect">
            <a:avLst/>
          </a:prstGeom>
        </p:spPr>
      </p:pic>
      <p:pic>
        <p:nvPicPr>
          <p:cNvPr id="8" name="Picture 7" descr="A graph on a black background&#10;&#10;Description automatically generated">
            <a:extLst>
              <a:ext uri="{FF2B5EF4-FFF2-40B4-BE49-F238E27FC236}">
                <a16:creationId xmlns:a16="http://schemas.microsoft.com/office/drawing/2014/main" id="{EAE2C4A4-EFFF-025A-2602-C153C81BC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882" y="4202407"/>
            <a:ext cx="4587051" cy="1980964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E8710A2-939C-028E-129C-48AD1641F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882" y="1391367"/>
            <a:ext cx="4558829" cy="204326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EAE1E55-0A15-857A-86EA-853947F2632A}"/>
              </a:ext>
            </a:extLst>
          </p:cNvPr>
          <p:cNvSpPr/>
          <p:nvPr/>
        </p:nvSpPr>
        <p:spPr>
          <a:xfrm>
            <a:off x="1012639" y="1368104"/>
            <a:ext cx="4451382" cy="4985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latin typeface="Arial"/>
                <a:cs typeface="Arial"/>
              </a:rPr>
              <a:t>Direct QA over News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2747AD-E40B-B988-E636-1828364B98CA}"/>
              </a:ext>
            </a:extLst>
          </p:cNvPr>
          <p:cNvSpPr/>
          <p:nvPr/>
        </p:nvSpPr>
        <p:spPr>
          <a:xfrm>
            <a:off x="1012639" y="3146778"/>
            <a:ext cx="4451382" cy="4985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latin typeface="Arial"/>
                <a:cs typeface="Arial"/>
              </a:rPr>
              <a:t>Key-points Summaries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167AF0-6BB1-E1B4-0458-35F4960B46FF}"/>
              </a:ext>
            </a:extLst>
          </p:cNvPr>
          <p:cNvSpPr/>
          <p:nvPr/>
        </p:nvSpPr>
        <p:spPr>
          <a:xfrm>
            <a:off x="1012639" y="1866698"/>
            <a:ext cx="4451382" cy="112889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Arial"/>
                <a:ea typeface="+mn-lt"/>
                <a:cs typeface="Arial"/>
              </a:rPr>
              <a:t>Generate direct and concise answers to user queries on business and financial news</a:t>
            </a:r>
            <a:endParaRPr lang="en-US" sz="1200"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Arial"/>
                <a:ea typeface="+mn-lt"/>
                <a:cs typeface="Arial"/>
              </a:rPr>
              <a:t>Users can get up-to-date information without going through many articles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Arial"/>
                <a:ea typeface="+mn-lt"/>
                <a:cs typeface="Arial"/>
              </a:rPr>
              <a:t>Saves time so user can conduct more research on investment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D861BA-CD68-B417-A038-18E32F6A909A}"/>
              </a:ext>
            </a:extLst>
          </p:cNvPr>
          <p:cNvSpPr/>
          <p:nvPr/>
        </p:nvSpPr>
        <p:spPr>
          <a:xfrm>
            <a:off x="1012639" y="3635963"/>
            <a:ext cx="4451382" cy="118533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Arial"/>
                <a:cs typeface="Arial"/>
              </a:rPr>
              <a:t>Extract relevant key-points over multiple topics</a:t>
            </a:r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Arial"/>
                <a:cs typeface="Arial"/>
              </a:rPr>
              <a:t>Users can become aware of big pictures outside of their expertise</a:t>
            </a:r>
            <a:endParaRPr lang="en-US"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Arial"/>
                <a:cs typeface="Arial"/>
              </a:rPr>
              <a:t>Reduces information asymmetry that may causes the user to miss opportunities </a:t>
            </a:r>
            <a:endParaRPr lang="en-US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36757F-22A2-3614-8B32-103FC4F55C5D}"/>
              </a:ext>
            </a:extLst>
          </p:cNvPr>
          <p:cNvSpPr/>
          <p:nvPr/>
        </p:nvSpPr>
        <p:spPr>
          <a:xfrm>
            <a:off x="1022046" y="4953000"/>
            <a:ext cx="4451382" cy="4985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latin typeface="Arial"/>
                <a:cs typeface="Arial"/>
              </a:rPr>
              <a:t>Intelligent Stock Screener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9D6E07-5E4D-61BD-453C-EDEBF71D839B}"/>
              </a:ext>
            </a:extLst>
          </p:cNvPr>
          <p:cNvSpPr/>
          <p:nvPr/>
        </p:nvSpPr>
        <p:spPr>
          <a:xfrm>
            <a:off x="1022046" y="5451592"/>
            <a:ext cx="4451382" cy="12888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Arial"/>
                <a:cs typeface="Arial"/>
              </a:rPr>
              <a:t>Intelligently provide key metrics commonly used to identify opportunities based on query and output</a:t>
            </a:r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Arial"/>
                <a:cs typeface="Arial"/>
              </a:rPr>
              <a:t>Users can easily identify potential investment opportunities without going out of </a:t>
            </a:r>
            <a:r>
              <a:rPr lang="en-US" sz="1200" err="1">
                <a:solidFill>
                  <a:srgbClr val="000000"/>
                </a:solidFill>
                <a:latin typeface="Arial"/>
                <a:cs typeface="Arial"/>
              </a:rPr>
              <a:t>FinBot</a:t>
            </a:r>
            <a:endParaRPr lang="en-US" err="1"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Arial"/>
                <a:cs typeface="Arial"/>
              </a:rPr>
              <a:t>Improves QoL when using the product</a:t>
            </a:r>
            <a:endParaRPr lang="en-US">
              <a:latin typeface="Arial"/>
              <a:cs typeface="Arial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5CBB58-AE81-2DEF-D12B-872833330AD9}"/>
              </a:ext>
            </a:extLst>
          </p:cNvPr>
          <p:cNvCxnSpPr/>
          <p:nvPr/>
        </p:nvCxnSpPr>
        <p:spPr>
          <a:xfrm flipH="1" flipV="1">
            <a:off x="5922904" y="2550349"/>
            <a:ext cx="1503303" cy="100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light bulb with a brain inside&#10;&#10;Description automatically generated">
            <a:extLst>
              <a:ext uri="{FF2B5EF4-FFF2-40B4-BE49-F238E27FC236}">
                <a16:creationId xmlns:a16="http://schemas.microsoft.com/office/drawing/2014/main" id="{1F0CC3E9-D97B-EE6F-2DFC-46BE4A03B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8500" y="78372"/>
            <a:ext cx="794796" cy="7851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058B59-6D1F-23C3-AC13-800B9A07D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3447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F8ABF-21CD-1D5E-8507-6BF20FD5A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619" y="-63653"/>
            <a:ext cx="10972800" cy="8575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b="1">
                <a:cs typeface="Posterama"/>
              </a:rPr>
              <a:t>The Team</a:t>
            </a:r>
          </a:p>
        </p:txBody>
      </p:sp>
      <p:pic>
        <p:nvPicPr>
          <p:cNvPr id="2947" name="Picture 2946">
            <a:extLst>
              <a:ext uri="{FF2B5EF4-FFF2-40B4-BE49-F238E27FC236}">
                <a16:creationId xmlns:a16="http://schemas.microsoft.com/office/drawing/2014/main" id="{14841601-B546-6E0E-A027-9F5E9ECF2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149" y="1080769"/>
            <a:ext cx="2420538" cy="2058704"/>
          </a:xfrm>
          <a:prstGeom prst="rect">
            <a:avLst/>
          </a:prstGeom>
        </p:spPr>
      </p:pic>
      <p:pic>
        <p:nvPicPr>
          <p:cNvPr id="2948" name="Picture 2947" descr="A person holding a crocodile&#10;&#10;Description automatically generated">
            <a:extLst>
              <a:ext uri="{FF2B5EF4-FFF2-40B4-BE49-F238E27FC236}">
                <a16:creationId xmlns:a16="http://schemas.microsoft.com/office/drawing/2014/main" id="{F4346650-0425-D1BA-A321-9F1C8817AE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6" t="200" r="3368" b="32064"/>
          <a:stretch/>
        </p:blipFill>
        <p:spPr>
          <a:xfrm>
            <a:off x="6942016" y="3880342"/>
            <a:ext cx="2420490" cy="2056635"/>
          </a:xfrm>
          <a:prstGeom prst="rect">
            <a:avLst/>
          </a:prstGeom>
        </p:spPr>
      </p:pic>
      <p:pic>
        <p:nvPicPr>
          <p:cNvPr id="2950" name="Picture 2949" descr="A light bulb with a brain inside&#10;&#10;Description automatically generated">
            <a:extLst>
              <a:ext uri="{FF2B5EF4-FFF2-40B4-BE49-F238E27FC236}">
                <a16:creationId xmlns:a16="http://schemas.microsoft.com/office/drawing/2014/main" id="{E087FD94-A4FF-0E7C-3E45-67CB3A4F0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8500" y="78372"/>
            <a:ext cx="794796" cy="7851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95FA4CF-681E-E153-B9F5-C1FF10763758}"/>
              </a:ext>
            </a:extLst>
          </p:cNvPr>
          <p:cNvSpPr txBox="1"/>
          <p:nvPr/>
        </p:nvSpPr>
        <p:spPr>
          <a:xfrm>
            <a:off x="5035156" y="3312971"/>
            <a:ext cx="18310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latin typeface="Arial"/>
                <a:cs typeface="Arial"/>
              </a:rPr>
              <a:t>Snigda </a:t>
            </a:r>
            <a:r>
              <a:rPr lang="en-GB" b="1" err="1">
                <a:latin typeface="Arial"/>
                <a:cs typeface="Arial"/>
              </a:rPr>
              <a:t>Gedela</a:t>
            </a:r>
            <a:endParaRPr lang="en-US" b="1" err="1">
              <a:latin typeface="Arial"/>
              <a:cs typeface="Arial"/>
            </a:endParaRPr>
          </a:p>
        </p:txBody>
      </p:sp>
      <p:sp>
        <p:nvSpPr>
          <p:cNvPr id="2955" name="TextBox 2954">
            <a:extLst>
              <a:ext uri="{FF2B5EF4-FFF2-40B4-BE49-F238E27FC236}">
                <a16:creationId xmlns:a16="http://schemas.microsoft.com/office/drawing/2014/main" id="{E1A6C280-B33A-19F2-97E0-B94122FA3ADB}"/>
              </a:ext>
            </a:extLst>
          </p:cNvPr>
          <p:cNvSpPr txBox="1"/>
          <p:nvPr/>
        </p:nvSpPr>
        <p:spPr>
          <a:xfrm>
            <a:off x="1651850" y="3312970"/>
            <a:ext cx="23426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 err="1">
                <a:latin typeface="Arial"/>
                <a:cs typeface="Arial"/>
              </a:rPr>
              <a:t>Shilong</a:t>
            </a:r>
            <a:r>
              <a:rPr lang="en-GB" b="1">
                <a:latin typeface="Arial"/>
                <a:cs typeface="Arial"/>
              </a:rPr>
              <a:t> Dai</a:t>
            </a:r>
            <a:endParaRPr lang="en-US" b="1" err="1">
              <a:latin typeface="Arial"/>
              <a:cs typeface="Arial"/>
            </a:endParaRPr>
          </a:p>
        </p:txBody>
      </p:sp>
      <p:sp>
        <p:nvSpPr>
          <p:cNvPr id="2956" name="TextBox 2955">
            <a:extLst>
              <a:ext uri="{FF2B5EF4-FFF2-40B4-BE49-F238E27FC236}">
                <a16:creationId xmlns:a16="http://schemas.microsoft.com/office/drawing/2014/main" id="{0E0D19BD-B169-6038-40AF-6222C18F108B}"/>
              </a:ext>
            </a:extLst>
          </p:cNvPr>
          <p:cNvSpPr txBox="1"/>
          <p:nvPr/>
        </p:nvSpPr>
        <p:spPr>
          <a:xfrm>
            <a:off x="6865959" y="6054292"/>
            <a:ext cx="24245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 err="1">
                <a:latin typeface="Arial"/>
                <a:cs typeface="Arial"/>
              </a:rPr>
              <a:t>Yif</a:t>
            </a:r>
            <a:r>
              <a:rPr lang="en-GB" b="1">
                <a:latin typeface="Arial"/>
                <a:cs typeface="Arial"/>
              </a:rPr>
              <a:t> Wang</a:t>
            </a:r>
            <a:endParaRPr lang="en-US" b="1" err="1">
              <a:latin typeface="Arial"/>
              <a:cs typeface="Arial"/>
            </a:endParaRPr>
          </a:p>
        </p:txBody>
      </p:sp>
      <p:sp>
        <p:nvSpPr>
          <p:cNvPr id="2957" name="TextBox 2956">
            <a:extLst>
              <a:ext uri="{FF2B5EF4-FFF2-40B4-BE49-F238E27FC236}">
                <a16:creationId xmlns:a16="http://schemas.microsoft.com/office/drawing/2014/main" id="{2ACBBBD8-DEE8-2761-6053-970C98AA7BB3}"/>
              </a:ext>
            </a:extLst>
          </p:cNvPr>
          <p:cNvSpPr txBox="1"/>
          <p:nvPr/>
        </p:nvSpPr>
        <p:spPr>
          <a:xfrm>
            <a:off x="2908375" y="6091425"/>
            <a:ext cx="26601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>
                <a:latin typeface="Arial"/>
                <a:cs typeface="Arial"/>
              </a:rPr>
              <a:t>Takuma Koide</a:t>
            </a:r>
          </a:p>
        </p:txBody>
      </p:sp>
      <p:pic>
        <p:nvPicPr>
          <p:cNvPr id="5" name="Picture 4" descr="A person taking a selfie&#10;&#10;Description automatically generated">
            <a:extLst>
              <a:ext uri="{FF2B5EF4-FFF2-40B4-BE49-F238E27FC236}">
                <a16:creationId xmlns:a16="http://schemas.microsoft.com/office/drawing/2014/main" id="{D087D50A-74F4-AF07-3D91-2D20DDB42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656" y="1082376"/>
            <a:ext cx="2381961" cy="2056107"/>
          </a:xfrm>
          <a:prstGeom prst="rect">
            <a:avLst/>
          </a:prstGeom>
        </p:spPr>
      </p:pic>
      <p:sp>
        <p:nvSpPr>
          <p:cNvPr id="2958" name="TextBox 2957">
            <a:extLst>
              <a:ext uri="{FF2B5EF4-FFF2-40B4-BE49-F238E27FC236}">
                <a16:creationId xmlns:a16="http://schemas.microsoft.com/office/drawing/2014/main" id="{F7561637-9CE4-35BC-D7EE-428DC7B9DA6F}"/>
              </a:ext>
            </a:extLst>
          </p:cNvPr>
          <p:cNvSpPr txBox="1"/>
          <p:nvPr/>
        </p:nvSpPr>
        <p:spPr>
          <a:xfrm>
            <a:off x="7859304" y="3243697"/>
            <a:ext cx="23426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>
                <a:latin typeface="Arial"/>
                <a:cs typeface="Arial"/>
              </a:rPr>
              <a:t>Shefali Gupta</a:t>
            </a:r>
            <a:endParaRPr lang="en-US" b="1">
              <a:latin typeface="Arial"/>
              <a:cs typeface="Arial"/>
            </a:endParaRPr>
          </a:p>
        </p:txBody>
      </p:sp>
      <p:sp>
        <p:nvSpPr>
          <p:cNvPr id="2959" name="Slide Number Placeholder 2958">
            <a:extLst>
              <a:ext uri="{FF2B5EF4-FFF2-40B4-BE49-F238E27FC236}">
                <a16:creationId xmlns:a16="http://schemas.microsoft.com/office/drawing/2014/main" id="{852D7E15-4158-256C-34BA-8E60E363B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3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C57D64-F62E-3DBD-200A-30BC621385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9126" y="3939616"/>
            <a:ext cx="2461807" cy="2116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524423-BD42-DA75-4DB6-B983EA3C189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875" b="23224"/>
          <a:stretch/>
        </p:blipFill>
        <p:spPr>
          <a:xfrm>
            <a:off x="1395663" y="1087454"/>
            <a:ext cx="2743200" cy="20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1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4E3DA-2E16-455D-5243-5273C68DF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Posterama"/>
              </a:rPr>
              <a:t>Product Introduction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BCF28-6D6A-39B6-E88D-4B6DB7830D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light bulb with a brain inside&#10;&#10;Description automatically generated">
            <a:extLst>
              <a:ext uri="{FF2B5EF4-FFF2-40B4-BE49-F238E27FC236}">
                <a16:creationId xmlns:a16="http://schemas.microsoft.com/office/drawing/2014/main" id="{84FD176F-639B-A837-E35F-B477EDA16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8500" y="78372"/>
            <a:ext cx="794796" cy="7851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A024C-BE21-91CD-6E3A-C5BF14DA0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119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C48F90-AFD5-4232-AE7D-27B956BF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3C96EE1-9524-4300-BFAC-56AA55EB4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55747" y="-1"/>
            <a:ext cx="6336253" cy="6858001"/>
          </a:xfrm>
          <a:custGeom>
            <a:avLst/>
            <a:gdLst>
              <a:gd name="connsiteX0" fmla="*/ 5721063 w 6336253"/>
              <a:gd name="connsiteY0" fmla="*/ 3536635 h 6858001"/>
              <a:gd name="connsiteX1" fmla="*/ 6230651 w 6336253"/>
              <a:gd name="connsiteY1" fmla="*/ 4046223 h 6858001"/>
              <a:gd name="connsiteX2" fmla="*/ 5721063 w 6336253"/>
              <a:gd name="connsiteY2" fmla="*/ 4555811 h 6858001"/>
              <a:gd name="connsiteX3" fmla="*/ 5211475 w 6336253"/>
              <a:gd name="connsiteY3" fmla="*/ 4046223 h 6858001"/>
              <a:gd name="connsiteX4" fmla="*/ 5721063 w 6336253"/>
              <a:gd name="connsiteY4" fmla="*/ 3536635 h 6858001"/>
              <a:gd name="connsiteX5" fmla="*/ 5456902 w 6336253"/>
              <a:gd name="connsiteY5" fmla="*/ 0 h 6858001"/>
              <a:gd name="connsiteX6" fmla="*/ 6321710 w 6336253"/>
              <a:gd name="connsiteY6" fmla="*/ 0 h 6858001"/>
              <a:gd name="connsiteX7" fmla="*/ 6332019 w 6336253"/>
              <a:gd name="connsiteY7" fmla="*/ 42969 h 6858001"/>
              <a:gd name="connsiteX8" fmla="*/ 6320934 w 6336253"/>
              <a:gd name="connsiteY8" fmla="*/ 219852 h 6858001"/>
              <a:gd name="connsiteX9" fmla="*/ 5774313 w 6336253"/>
              <a:gd name="connsiteY9" fmla="*/ 535443 h 6858001"/>
              <a:gd name="connsiteX10" fmla="*/ 5444200 w 6336253"/>
              <a:gd name="connsiteY10" fmla="*/ 78052 h 6858001"/>
              <a:gd name="connsiteX11" fmla="*/ 609600 w 6336253"/>
              <a:gd name="connsiteY11" fmla="*/ 0 h 6858001"/>
              <a:gd name="connsiteX12" fmla="*/ 1171409 w 6336253"/>
              <a:gd name="connsiteY12" fmla="*/ 0 h 6858001"/>
              <a:gd name="connsiteX13" fmla="*/ 4838473 w 6336253"/>
              <a:gd name="connsiteY13" fmla="*/ 0 h 6858001"/>
              <a:gd name="connsiteX14" fmla="*/ 4830349 w 6336253"/>
              <a:gd name="connsiteY14" fmla="*/ 184996 h 6858001"/>
              <a:gd name="connsiteX15" fmla="*/ 4833376 w 6336253"/>
              <a:gd name="connsiteY15" fmla="*/ 419995 h 6858001"/>
              <a:gd name="connsiteX16" fmla="*/ 5281338 w 6336253"/>
              <a:gd name="connsiteY16" fmla="*/ 1068099 h 6858001"/>
              <a:gd name="connsiteX17" fmla="*/ 5729205 w 6336253"/>
              <a:gd name="connsiteY17" fmla="*/ 2589405 h 6858001"/>
              <a:gd name="connsiteX18" fmla="*/ 5283212 w 6336253"/>
              <a:gd name="connsiteY18" fmla="*/ 3164269 h 6858001"/>
              <a:gd name="connsiteX19" fmla="*/ 5124820 w 6336253"/>
              <a:gd name="connsiteY19" fmla="*/ 4641255 h 6858001"/>
              <a:gd name="connsiteX20" fmla="*/ 5736551 w 6336253"/>
              <a:gd name="connsiteY20" fmla="*/ 5670858 h 6858001"/>
              <a:gd name="connsiteX21" fmla="*/ 6022123 w 6336253"/>
              <a:gd name="connsiteY21" fmla="*/ 6707670 h 6858001"/>
              <a:gd name="connsiteX22" fmla="*/ 6024496 w 6336253"/>
              <a:gd name="connsiteY22" fmla="*/ 6858000 h 6858001"/>
              <a:gd name="connsiteX23" fmla="*/ 2242268 w 6336253"/>
              <a:gd name="connsiteY23" fmla="*/ 6858000 h 6858001"/>
              <a:gd name="connsiteX24" fmla="*/ 2242268 w 6336253"/>
              <a:gd name="connsiteY24" fmla="*/ 6858001 h 6858001"/>
              <a:gd name="connsiteX25" fmla="*/ 0 w 6336253"/>
              <a:gd name="connsiteY25" fmla="*/ 6858001 h 6858001"/>
              <a:gd name="connsiteX26" fmla="*/ 0 w 6336253"/>
              <a:gd name="connsiteY26" fmla="*/ 1 h 6858001"/>
              <a:gd name="connsiteX27" fmla="*/ 609600 w 6336253"/>
              <a:gd name="connsiteY2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36253" h="6858001">
                <a:moveTo>
                  <a:pt x="5721063" y="3536635"/>
                </a:moveTo>
                <a:cubicBezTo>
                  <a:pt x="6002501" y="3536635"/>
                  <a:pt x="6230651" y="3764785"/>
                  <a:pt x="6230651" y="4046223"/>
                </a:cubicBezTo>
                <a:cubicBezTo>
                  <a:pt x="6230651" y="4327661"/>
                  <a:pt x="6002501" y="4555811"/>
                  <a:pt x="5721063" y="4555811"/>
                </a:cubicBezTo>
                <a:cubicBezTo>
                  <a:pt x="5439625" y="4555811"/>
                  <a:pt x="5211475" y="4327661"/>
                  <a:pt x="5211475" y="4046223"/>
                </a:cubicBezTo>
                <a:cubicBezTo>
                  <a:pt x="5211475" y="3764785"/>
                  <a:pt x="5439625" y="3536635"/>
                  <a:pt x="5721063" y="3536635"/>
                </a:cubicBezTo>
                <a:close/>
                <a:moveTo>
                  <a:pt x="5456902" y="0"/>
                </a:moveTo>
                <a:lnTo>
                  <a:pt x="6321710" y="0"/>
                </a:lnTo>
                <a:lnTo>
                  <a:pt x="6332019" y="42969"/>
                </a:lnTo>
                <a:cubicBezTo>
                  <a:pt x="6340015" y="100391"/>
                  <a:pt x="6336884" y="160329"/>
                  <a:pt x="6320934" y="219852"/>
                </a:cubicBezTo>
                <a:cubicBezTo>
                  <a:pt x="6257137" y="457945"/>
                  <a:pt x="6012407" y="599240"/>
                  <a:pt x="5774313" y="535443"/>
                </a:cubicBezTo>
                <a:cubicBezTo>
                  <a:pt x="5565982" y="479621"/>
                  <a:pt x="5431761" y="285271"/>
                  <a:pt x="5444200" y="78052"/>
                </a:cubicBezTo>
                <a:close/>
                <a:moveTo>
                  <a:pt x="609600" y="0"/>
                </a:moveTo>
                <a:lnTo>
                  <a:pt x="1171409" y="0"/>
                </a:lnTo>
                <a:lnTo>
                  <a:pt x="4838473" y="0"/>
                </a:lnTo>
                <a:lnTo>
                  <a:pt x="4830349" y="184996"/>
                </a:lnTo>
                <a:cubicBezTo>
                  <a:pt x="4828991" y="263520"/>
                  <a:pt x="4829864" y="341910"/>
                  <a:pt x="4833376" y="419995"/>
                </a:cubicBezTo>
                <a:cubicBezTo>
                  <a:pt x="4846565" y="709488"/>
                  <a:pt x="5075226" y="891535"/>
                  <a:pt x="5281338" y="1068099"/>
                </a:cubicBezTo>
                <a:cubicBezTo>
                  <a:pt x="5795128" y="1508061"/>
                  <a:pt x="5969974" y="2032158"/>
                  <a:pt x="5729205" y="2589405"/>
                </a:cubicBezTo>
                <a:cubicBezTo>
                  <a:pt x="5635831" y="2805523"/>
                  <a:pt x="5454276" y="2993264"/>
                  <a:pt x="5283212" y="3164269"/>
                </a:cubicBezTo>
                <a:cubicBezTo>
                  <a:pt x="4824418" y="3622744"/>
                  <a:pt x="4843217" y="4154456"/>
                  <a:pt x="5124820" y="4641255"/>
                </a:cubicBezTo>
                <a:cubicBezTo>
                  <a:pt x="5325440" y="4986832"/>
                  <a:pt x="5565996" y="5311556"/>
                  <a:pt x="5736551" y="5670858"/>
                </a:cubicBezTo>
                <a:cubicBezTo>
                  <a:pt x="5902602" y="6019042"/>
                  <a:pt x="6001121" y="6366409"/>
                  <a:pt x="6022123" y="6707670"/>
                </a:cubicBezTo>
                <a:lnTo>
                  <a:pt x="6024496" y="6858000"/>
                </a:lnTo>
                <a:lnTo>
                  <a:pt x="2242268" y="6858000"/>
                </a:lnTo>
                <a:lnTo>
                  <a:pt x="2242268" y="6858001"/>
                </a:lnTo>
                <a:lnTo>
                  <a:pt x="0" y="6858001"/>
                </a:lnTo>
                <a:lnTo>
                  <a:pt x="0" y="1"/>
                </a:lnTo>
                <a:lnTo>
                  <a:pt x="6096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C2207C-20AB-F2C0-9EDD-68021694B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377" y="-44427"/>
            <a:ext cx="11630235" cy="765452"/>
          </a:xfrm>
        </p:spPr>
        <p:txBody>
          <a:bodyPr>
            <a:normAutofit/>
          </a:bodyPr>
          <a:lstStyle/>
          <a:p>
            <a:pPr algn="ctr"/>
            <a:r>
              <a:rPr lang="en-US" sz="3200" b="1">
                <a:cs typeface="Posterama"/>
              </a:rPr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257CD-7013-CEBB-8F36-62CD14A0A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223" y="920835"/>
            <a:ext cx="11628312" cy="9927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err="1">
                <a:latin typeface="Arial"/>
                <a:cs typeface="Arial"/>
              </a:rPr>
              <a:t>FinBot</a:t>
            </a:r>
            <a:r>
              <a:rPr lang="en-US">
                <a:latin typeface="Arial"/>
                <a:cs typeface="Arial"/>
              </a:rPr>
              <a:t> takes in user queries and generate answers and key points regarding a company/industry to help user make investment decisions.</a:t>
            </a:r>
            <a:endParaRPr lang="en-US">
              <a:latin typeface="Arial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10756D-E75A-D396-8697-771FA50F9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624" y="1836458"/>
            <a:ext cx="6443587" cy="44105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E6F1802-5DDF-7AC8-7B74-10A61F06A056}"/>
                  </a:ext>
                </a:extLst>
              </p14:cNvPr>
              <p14:cNvContentPartPr/>
              <p14:nvPr/>
            </p14:nvContentPartPr>
            <p14:xfrm>
              <a:off x="3552879" y="1866281"/>
              <a:ext cx="11633" cy="11633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E6F1802-5DDF-7AC8-7B74-10A61F06A05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71229" y="1284631"/>
                <a:ext cx="1163300" cy="1163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3EF6C84-6244-D415-8ED8-1E715B16E753}"/>
                  </a:ext>
                </a:extLst>
              </p14:cNvPr>
              <p14:cNvContentPartPr/>
              <p14:nvPr/>
            </p14:nvContentPartPr>
            <p14:xfrm>
              <a:off x="3911608" y="826529"/>
              <a:ext cx="11633" cy="11633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3EF6C84-6244-D415-8ED8-1E715B16E75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17725" y="244879"/>
                <a:ext cx="395522" cy="1163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A0E1433-54BB-A8CD-3A6A-342176706B72}"/>
                  </a:ext>
                </a:extLst>
              </p14:cNvPr>
              <p14:cNvContentPartPr/>
              <p14:nvPr/>
            </p14:nvContentPartPr>
            <p14:xfrm>
              <a:off x="3139387" y="1645698"/>
              <a:ext cx="11633" cy="11633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A0E1433-54BB-A8CD-3A6A-342176706B7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57737" y="1451815"/>
                <a:ext cx="1163300" cy="3955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1680269-5071-5FAC-7DFD-C8345C0B2BBC}"/>
                  </a:ext>
                </a:extLst>
              </p14:cNvPr>
              <p14:cNvContentPartPr/>
              <p14:nvPr/>
            </p14:nvContentPartPr>
            <p14:xfrm>
              <a:off x="3139387" y="1652923"/>
              <a:ext cx="11633" cy="11633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1680269-5071-5FAC-7DFD-C8345C0B2B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57737" y="1071273"/>
                <a:ext cx="1163300" cy="1163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D4172D-AF59-4134-16B9-F61CD9A7BBFA}"/>
                  </a:ext>
                </a:extLst>
              </p14:cNvPr>
              <p14:cNvContentPartPr/>
              <p14:nvPr/>
            </p14:nvContentPartPr>
            <p14:xfrm>
              <a:off x="1715681" y="729325"/>
              <a:ext cx="11633" cy="11633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D4172D-AF59-4134-16B9-F61CD9A7BBF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4031" y="147675"/>
                <a:ext cx="1163300" cy="11633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1B185DE-01D1-E35C-2450-5B22EB6CC1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3151359"/>
              </p:ext>
            </p:extLst>
          </p:nvPr>
        </p:nvGraphicFramePr>
        <p:xfrm>
          <a:off x="497318" y="2452017"/>
          <a:ext cx="4872147" cy="3738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pic>
        <p:nvPicPr>
          <p:cNvPr id="45" name="Picture 44" descr="A light bulb with a brain inside&#10;&#10;Description automatically generated">
            <a:extLst>
              <a:ext uri="{FF2B5EF4-FFF2-40B4-BE49-F238E27FC236}">
                <a16:creationId xmlns:a16="http://schemas.microsoft.com/office/drawing/2014/main" id="{8765D645-1C76-01B7-4164-687F5D0C364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78500" y="78372"/>
            <a:ext cx="794796" cy="7851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8" name="Slide Number Placeholder 87">
            <a:extLst>
              <a:ext uri="{FF2B5EF4-FFF2-40B4-BE49-F238E27FC236}">
                <a16:creationId xmlns:a16="http://schemas.microsoft.com/office/drawing/2014/main" id="{5DCB5A32-79AC-B70B-193C-665F45B0E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198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BBCE5F-2EF2-762F-3F37-1DAA7921F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12" y="-152"/>
            <a:ext cx="11350100" cy="105348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b="1" u="sng">
                <a:cs typeface="Posterama"/>
              </a:rPr>
              <a:t>Why </a:t>
            </a:r>
            <a:r>
              <a:rPr lang="en-US" sz="2800" b="1" u="sng" err="1">
                <a:cs typeface="Posterama"/>
              </a:rPr>
              <a:t>FinBot</a:t>
            </a:r>
            <a:r>
              <a:rPr lang="en-US" sz="2800" b="1" u="sng">
                <a:cs typeface="Posterama"/>
              </a:rPr>
              <a:t>?</a:t>
            </a:r>
            <a:r>
              <a:rPr lang="en-US" sz="2800" b="1">
                <a:cs typeface="Posterama"/>
              </a:rPr>
              <a:t> : Retail investors face major challenges that can </a:t>
            </a:r>
            <a:br>
              <a:rPr lang="en-US" sz="2800" b="1">
                <a:cs typeface="Posterama"/>
              </a:rPr>
            </a:br>
            <a:r>
              <a:rPr lang="en-US" sz="2800" b="1">
                <a:cs typeface="Posterama"/>
              </a:rPr>
              <a:t>be alleviated by Generative AI</a:t>
            </a:r>
            <a:endParaRPr lang="en-US" sz="2800" b="1"/>
          </a:p>
        </p:txBody>
      </p:sp>
      <p:pic>
        <p:nvPicPr>
          <p:cNvPr id="6" name="Picture 5" descr="A light bulb with a brain inside&#10;&#10;Description automatically generated">
            <a:extLst>
              <a:ext uri="{FF2B5EF4-FFF2-40B4-BE49-F238E27FC236}">
                <a16:creationId xmlns:a16="http://schemas.microsoft.com/office/drawing/2014/main" id="{923523DF-31C7-741D-AD6C-E9585DD93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8500" y="78372"/>
            <a:ext cx="794796" cy="7851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FDB23899-8050-94BC-A701-10B6EBCBAFD7}"/>
              </a:ext>
            </a:extLst>
          </p:cNvPr>
          <p:cNvSpPr/>
          <p:nvPr/>
        </p:nvSpPr>
        <p:spPr>
          <a:xfrm>
            <a:off x="951374" y="1391584"/>
            <a:ext cx="4873315" cy="4642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latin typeface="Arial"/>
                <a:cs typeface="Arial"/>
              </a:rPr>
              <a:t>As is Scenario of Retail Investors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13D65BE-D17B-424F-E6AF-074D4A003777}"/>
              </a:ext>
            </a:extLst>
          </p:cNvPr>
          <p:cNvSpPr/>
          <p:nvPr/>
        </p:nvSpPr>
        <p:spPr>
          <a:xfrm>
            <a:off x="949349" y="3866940"/>
            <a:ext cx="4885910" cy="4795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latin typeface="Arial"/>
                <a:cs typeface="Arial"/>
              </a:rPr>
              <a:t>Gen AI with LLM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96DDB2A-D011-D71D-B23A-45CF1618D191}"/>
              </a:ext>
            </a:extLst>
          </p:cNvPr>
          <p:cNvSpPr/>
          <p:nvPr/>
        </p:nvSpPr>
        <p:spPr>
          <a:xfrm>
            <a:off x="955647" y="1860401"/>
            <a:ext cx="4873735" cy="15634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Arial"/>
              <a:buChar char="•"/>
            </a:pPr>
            <a:r>
              <a:rPr lang="en-US" sz="1600" b="1" u="sng">
                <a:solidFill>
                  <a:srgbClr val="000000"/>
                </a:solidFill>
                <a:latin typeface="Arial"/>
                <a:ea typeface="+mn-lt"/>
                <a:cs typeface="Arial"/>
              </a:rPr>
              <a:t>Limited time</a:t>
            </a:r>
            <a:r>
              <a:rPr lang="en-US" sz="1600">
                <a:solidFill>
                  <a:srgbClr val="000000"/>
                </a:solidFill>
                <a:latin typeface="Arial"/>
                <a:ea typeface="+mn-lt"/>
                <a:cs typeface="Arial"/>
              </a:rPr>
              <a:t> to conduct in depth research and keep up with latest opportunities</a:t>
            </a:r>
            <a:endParaRPr lang="en-US" sz="1600">
              <a:solidFill>
                <a:srgbClr val="FFFFFF"/>
              </a:solidFill>
              <a:latin typeface="Avenir Next LT Pro"/>
              <a:ea typeface="+mn-lt"/>
              <a:cs typeface="Arial"/>
            </a:endParaRPr>
          </a:p>
          <a:p>
            <a:endParaRPr lang="en-US" sz="1600">
              <a:solidFill>
                <a:srgbClr val="000000"/>
              </a:solidFill>
              <a:latin typeface="Arial"/>
              <a:ea typeface="+mn-lt"/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sz="1600" b="1" u="sng">
                <a:solidFill>
                  <a:srgbClr val="000000"/>
                </a:solidFill>
                <a:latin typeface="Arial"/>
                <a:ea typeface="+mn-lt"/>
                <a:cs typeface="Arial"/>
              </a:rPr>
              <a:t>High cost</a:t>
            </a:r>
            <a:r>
              <a:rPr lang="en-US" sz="1600">
                <a:solidFill>
                  <a:srgbClr val="000000"/>
                </a:solidFill>
                <a:latin typeface="Arial"/>
                <a:ea typeface="+mn-lt"/>
                <a:cs typeface="Arial"/>
              </a:rPr>
              <a:t> associated with financial advisors of few hundred dollars per hour or more </a:t>
            </a:r>
            <a:endParaRPr lang="en-US" sz="160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75FD08B-6CE4-9AEE-A2DE-035ADF828CC6}"/>
              </a:ext>
            </a:extLst>
          </p:cNvPr>
          <p:cNvSpPr/>
          <p:nvPr/>
        </p:nvSpPr>
        <p:spPr>
          <a:xfrm>
            <a:off x="949350" y="4349826"/>
            <a:ext cx="4879613" cy="156308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Gen AI rapidly analyzes vast data sets, offering insights, reducing the need to manually conduct research and seek opportunities</a:t>
            </a:r>
          </a:p>
          <a:p>
            <a:endParaRPr lang="en-US" sz="1600">
              <a:solidFill>
                <a:srgbClr val="000000"/>
              </a:solidFill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Gen AI-powered tools, provide financial advice at a fraction of traditional costs</a:t>
            </a:r>
            <a:endParaRPr lang="en-US" sz="1600"/>
          </a:p>
        </p:txBody>
      </p:sp>
      <p:pic>
        <p:nvPicPr>
          <p:cNvPr id="79" name="Picture 78" descr="Confused face outline outline">
            <a:extLst>
              <a:ext uri="{FF2B5EF4-FFF2-40B4-BE49-F238E27FC236}">
                <a16:creationId xmlns:a16="http://schemas.microsoft.com/office/drawing/2014/main" id="{E703594D-1E18-19E1-02E2-12ADBD6C3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098" y="1396042"/>
            <a:ext cx="457200" cy="457200"/>
          </a:xfrm>
          <a:prstGeom prst="rect">
            <a:avLst/>
          </a:prstGeom>
        </p:spPr>
      </p:pic>
      <p:pic>
        <p:nvPicPr>
          <p:cNvPr id="80" name="Picture 79" descr="Processor outline">
            <a:extLst>
              <a:ext uri="{FF2B5EF4-FFF2-40B4-BE49-F238E27FC236}">
                <a16:creationId xmlns:a16="http://schemas.microsoft.com/office/drawing/2014/main" id="{104ACF40-B54B-22A7-E148-1DC1D2DD4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576" y="3868515"/>
            <a:ext cx="494670" cy="500967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4E3250B7-76C7-A533-612E-F03BADD02843}"/>
              </a:ext>
            </a:extLst>
          </p:cNvPr>
          <p:cNvSpPr txBox="1"/>
          <p:nvPr/>
        </p:nvSpPr>
        <p:spPr>
          <a:xfrm>
            <a:off x="6175889" y="1439144"/>
            <a:ext cx="56822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Market Size Asset Under Management (Trillion $)</a:t>
            </a:r>
          </a:p>
        </p:txBody>
      </p: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D12C81FB-6B90-CD44-C4E8-6BFAB76E7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6</a:t>
            </a:fld>
            <a:endParaRPr lang="en-GB"/>
          </a:p>
        </p:txBody>
      </p:sp>
      <p:pic>
        <p:nvPicPr>
          <p:cNvPr id="2" name="Picture 1" descr="A graph with numbers and a red arrow&#10;&#10;Description automatically generated">
            <a:extLst>
              <a:ext uri="{FF2B5EF4-FFF2-40B4-BE49-F238E27FC236}">
                <a16:creationId xmlns:a16="http://schemas.microsoft.com/office/drawing/2014/main" id="{7DFA0083-44B6-B3C5-B3BF-4CF86E12B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1245" y="1893810"/>
            <a:ext cx="578973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2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BB39FCB-9229-EEED-C98F-BFEA60B772FD}"/>
              </a:ext>
            </a:extLst>
          </p:cNvPr>
          <p:cNvCxnSpPr/>
          <p:nvPr/>
        </p:nvCxnSpPr>
        <p:spPr>
          <a:xfrm flipV="1">
            <a:off x="2061030" y="4528458"/>
            <a:ext cx="9163957" cy="2177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B52F13-AEE3-4F5F-F5E2-0D8B687D9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00" y="74599"/>
            <a:ext cx="11092800" cy="93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b="1">
                <a:cs typeface="Posterama"/>
              </a:rPr>
              <a:t>An AI driven personal investment assistant, </a:t>
            </a:r>
            <a:r>
              <a:rPr lang="en-US" sz="2800" b="1" err="1">
                <a:cs typeface="Posterama"/>
              </a:rPr>
              <a:t>FinBot</a:t>
            </a:r>
            <a:r>
              <a:rPr lang="en-US" sz="2800" b="1">
                <a:cs typeface="Posterama"/>
              </a:rPr>
              <a:t>, can empower retail investors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AE1E55-0A15-857A-86EA-853947F2632A}"/>
              </a:ext>
            </a:extLst>
          </p:cNvPr>
          <p:cNvSpPr/>
          <p:nvPr/>
        </p:nvSpPr>
        <p:spPr>
          <a:xfrm>
            <a:off x="2029582" y="1187734"/>
            <a:ext cx="2918313" cy="454747"/>
          </a:xfrm>
          <a:prstGeom prst="rect">
            <a:avLst/>
          </a:prstGeom>
          <a:solidFill>
            <a:srgbClr val="5ABB9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 algn="ctr">
              <a:buAutoNum type="arabicPeriod"/>
            </a:pPr>
            <a:r>
              <a:rPr lang="en-US" sz="1400" b="1">
                <a:latin typeface="Arial"/>
                <a:cs typeface="Arial"/>
              </a:rPr>
              <a:t>Direct QA over News</a:t>
            </a:r>
            <a:endParaRPr lang="en-US" sz="1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2747AD-E40B-B988-E636-1828364B98CA}"/>
              </a:ext>
            </a:extLst>
          </p:cNvPr>
          <p:cNvSpPr/>
          <p:nvPr/>
        </p:nvSpPr>
        <p:spPr>
          <a:xfrm>
            <a:off x="5182809" y="1189921"/>
            <a:ext cx="2918314" cy="453235"/>
          </a:xfrm>
          <a:prstGeom prst="rect">
            <a:avLst/>
          </a:prstGeom>
          <a:solidFill>
            <a:srgbClr val="5ABB9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>
                <a:latin typeface="Arial"/>
                <a:cs typeface="Arial"/>
              </a:rPr>
              <a:t>2. Key-points Summaries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167AF0-6BB1-E1B4-0458-35F4960B46FF}"/>
              </a:ext>
            </a:extLst>
          </p:cNvPr>
          <p:cNvSpPr/>
          <p:nvPr/>
        </p:nvSpPr>
        <p:spPr>
          <a:xfrm>
            <a:off x="2029582" y="1642483"/>
            <a:ext cx="2918312" cy="10200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Arial"/>
              <a:buChar char="•"/>
            </a:pPr>
            <a:r>
              <a:rPr lang="en-US" sz="1200" b="1" u="sng">
                <a:solidFill>
                  <a:srgbClr val="000000"/>
                </a:solidFill>
                <a:latin typeface="Arial"/>
                <a:ea typeface="+mn-lt"/>
                <a:cs typeface="Arial"/>
              </a:rPr>
              <a:t>What? :</a:t>
            </a:r>
            <a:r>
              <a:rPr lang="en-US" sz="1200" b="1">
                <a:solidFill>
                  <a:srgbClr val="000000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200">
                <a:solidFill>
                  <a:srgbClr val="000000"/>
                </a:solidFill>
                <a:latin typeface="Arial"/>
                <a:ea typeface="+mn-lt"/>
                <a:cs typeface="Arial"/>
              </a:rPr>
              <a:t>Generate direct and concise answers to user queries on business and financial news</a:t>
            </a:r>
            <a:endParaRPr lang="en-US" sz="1200"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sz="1200" b="1" u="sng">
                <a:solidFill>
                  <a:srgbClr val="000000"/>
                </a:solidFill>
                <a:latin typeface="Arial"/>
                <a:ea typeface="+mn-lt"/>
                <a:cs typeface="Arial"/>
              </a:rPr>
              <a:t>Why? :</a:t>
            </a:r>
            <a:r>
              <a:rPr lang="en-US" sz="1200">
                <a:solidFill>
                  <a:srgbClr val="000000"/>
                </a:solidFill>
                <a:latin typeface="Arial"/>
                <a:ea typeface="+mn-lt"/>
                <a:cs typeface="Arial"/>
              </a:rPr>
              <a:t> Up-to-date information and saves time</a:t>
            </a:r>
            <a:r>
              <a:rPr lang="en-US" sz="1400">
                <a:solidFill>
                  <a:srgbClr val="000000"/>
                </a:solidFill>
                <a:latin typeface="Arial"/>
                <a:ea typeface="+mn-lt"/>
                <a:cs typeface="Arial"/>
              </a:rPr>
              <a:t> </a:t>
            </a:r>
            <a:endParaRPr lang="en-US" sz="14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D861BA-CD68-B417-A038-18E32F6A909A}"/>
              </a:ext>
            </a:extLst>
          </p:cNvPr>
          <p:cNvSpPr/>
          <p:nvPr/>
        </p:nvSpPr>
        <p:spPr>
          <a:xfrm>
            <a:off x="5182810" y="1641006"/>
            <a:ext cx="2918312" cy="102204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Arial"/>
              <a:buChar char="•"/>
            </a:pPr>
            <a:r>
              <a:rPr lang="en-US" sz="1200" b="1" u="sng">
                <a:solidFill>
                  <a:srgbClr val="000000"/>
                </a:solidFill>
                <a:latin typeface="Arial"/>
                <a:cs typeface="Arial"/>
              </a:rPr>
              <a:t>What? :</a:t>
            </a:r>
            <a:r>
              <a:rPr lang="en-US" sz="1200" b="1">
                <a:solidFill>
                  <a:srgbClr val="000000"/>
                </a:solidFill>
                <a:latin typeface="Arial"/>
                <a:cs typeface="Arial"/>
              </a:rPr>
              <a:t> </a:t>
            </a:r>
            <a:r>
              <a:rPr lang="en-US" sz="1200">
                <a:solidFill>
                  <a:srgbClr val="000000"/>
                </a:solidFill>
                <a:latin typeface="Arial"/>
                <a:cs typeface="Arial"/>
              </a:rPr>
              <a:t>Extract relevant key-points over multiple topics</a:t>
            </a:r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sz="1200" b="1" u="sng">
                <a:solidFill>
                  <a:srgbClr val="000000"/>
                </a:solidFill>
                <a:latin typeface="Arial"/>
                <a:cs typeface="Arial"/>
              </a:rPr>
              <a:t>Why? :</a:t>
            </a:r>
            <a:r>
              <a:rPr lang="en-US" sz="1200">
                <a:solidFill>
                  <a:srgbClr val="000000"/>
                </a:solidFill>
                <a:latin typeface="Arial"/>
                <a:cs typeface="Arial"/>
              </a:rPr>
              <a:t> Broader awareness outside user's expertise Abstractive Summarization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36757F-22A2-3614-8B32-103FC4F55C5D}"/>
              </a:ext>
            </a:extLst>
          </p:cNvPr>
          <p:cNvSpPr/>
          <p:nvPr/>
        </p:nvSpPr>
        <p:spPr>
          <a:xfrm>
            <a:off x="8285272" y="1180346"/>
            <a:ext cx="2907729" cy="463818"/>
          </a:xfrm>
          <a:prstGeom prst="rect">
            <a:avLst/>
          </a:prstGeom>
          <a:solidFill>
            <a:srgbClr val="5ABB9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>
                <a:latin typeface="Arial"/>
                <a:cs typeface="Arial"/>
              </a:rPr>
              <a:t>3. Intelligent Stock Screener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9D6E07-5E4D-61BD-453C-EDEBF71D839B}"/>
              </a:ext>
            </a:extLst>
          </p:cNvPr>
          <p:cNvSpPr/>
          <p:nvPr/>
        </p:nvSpPr>
        <p:spPr>
          <a:xfrm>
            <a:off x="8285272" y="1640838"/>
            <a:ext cx="2907729" cy="101667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Arial"/>
              <a:buChar char="•"/>
            </a:pPr>
            <a:r>
              <a:rPr lang="en-US" sz="1200" b="1" u="sng">
                <a:solidFill>
                  <a:srgbClr val="000000"/>
                </a:solidFill>
                <a:latin typeface="Arial"/>
                <a:cs typeface="Arial"/>
              </a:rPr>
              <a:t>What? :</a:t>
            </a:r>
            <a:r>
              <a:rPr lang="en-US" sz="1200" b="1">
                <a:solidFill>
                  <a:srgbClr val="000000"/>
                </a:solidFill>
                <a:latin typeface="Arial"/>
                <a:cs typeface="Arial"/>
              </a:rPr>
              <a:t> </a:t>
            </a:r>
            <a:r>
              <a:rPr lang="en-US" sz="1200">
                <a:solidFill>
                  <a:srgbClr val="000000"/>
                </a:solidFill>
                <a:latin typeface="Arial"/>
                <a:cs typeface="Arial"/>
              </a:rPr>
              <a:t>Intelligently provide key metrics commonly used to identify opportunities</a:t>
            </a:r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sz="1200" b="1" u="sng">
                <a:solidFill>
                  <a:srgbClr val="000000"/>
                </a:solidFill>
                <a:latin typeface="Arial"/>
                <a:cs typeface="Arial"/>
              </a:rPr>
              <a:t>Why? :</a:t>
            </a:r>
            <a:r>
              <a:rPr lang="en-US" sz="1200">
                <a:solidFill>
                  <a:srgbClr val="000000"/>
                </a:solidFill>
                <a:latin typeface="Arial"/>
                <a:cs typeface="Arial"/>
              </a:rPr>
              <a:t> Identify potential investment opportunities </a:t>
            </a:r>
          </a:p>
        </p:txBody>
      </p:sp>
      <p:pic>
        <p:nvPicPr>
          <p:cNvPr id="4" name="Picture 3" descr="A light bulb with a brain inside&#10;&#10;Description automatically generated">
            <a:extLst>
              <a:ext uri="{FF2B5EF4-FFF2-40B4-BE49-F238E27FC236}">
                <a16:creationId xmlns:a16="http://schemas.microsoft.com/office/drawing/2014/main" id="{6C24816F-8FA0-B58E-97CB-B442B0964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8500" y="78372"/>
            <a:ext cx="794796" cy="7851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5D4E77-10A0-16CF-916E-02F09EA3A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7</a:t>
            </a:fld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EA1CFE-7A0D-7A1A-826D-D7FC54084E9D}"/>
              </a:ext>
            </a:extLst>
          </p:cNvPr>
          <p:cNvSpPr/>
          <p:nvPr/>
        </p:nvSpPr>
        <p:spPr>
          <a:xfrm>
            <a:off x="409424" y="1187734"/>
            <a:ext cx="1490472" cy="32922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ja-JP" sz="1600" b="1">
                <a:latin typeface="Arial"/>
                <a:cs typeface="Arial"/>
              </a:rPr>
              <a:t>Functionality</a:t>
            </a:r>
          </a:p>
          <a:p>
            <a:pPr algn="ctr"/>
            <a:r>
              <a:rPr lang="en-US" altLang="ja-JP" sz="1600" b="1">
                <a:latin typeface="Arial"/>
                <a:cs typeface="Arial"/>
              </a:rPr>
              <a:t>&amp;</a:t>
            </a:r>
          </a:p>
          <a:p>
            <a:pPr algn="ctr"/>
            <a:r>
              <a:rPr lang="en-US" altLang="ja-JP" sz="1600" b="1">
                <a:latin typeface="Arial"/>
                <a:cs typeface="Arial"/>
              </a:rPr>
              <a:t>Expected Output</a:t>
            </a:r>
          </a:p>
          <a:p>
            <a:pPr algn="ctr"/>
            <a:endParaRPr lang="en-US" altLang="ja-JP" sz="1600" b="1">
              <a:latin typeface="Arial"/>
              <a:cs typeface="Arial"/>
            </a:endParaRPr>
          </a:p>
          <a:p>
            <a:pPr algn="ctr"/>
            <a:endParaRPr lang="en-US" altLang="ja-JP" sz="1600" b="1">
              <a:latin typeface="Arial"/>
              <a:cs typeface="Arial"/>
            </a:endParaRPr>
          </a:p>
          <a:p>
            <a:pPr algn="ctr"/>
            <a:endParaRPr lang="en-US" altLang="ja-JP" sz="1400" b="1">
              <a:latin typeface="Arial"/>
              <a:cs typeface="Arial"/>
            </a:endParaRPr>
          </a:p>
          <a:p>
            <a:pPr algn="ctr"/>
            <a:endParaRPr lang="en-US" altLang="ja-JP" sz="1400" b="1">
              <a:latin typeface="Arial"/>
              <a:cs typeface="Arial"/>
            </a:endParaRPr>
          </a:p>
          <a:p>
            <a:pPr algn="ctr"/>
            <a:endParaRPr lang="en-US" altLang="ja-JP" sz="1400" b="1">
              <a:latin typeface="Arial"/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0AF7A8-41E0-2D9F-2621-A66FA7175B4A}"/>
              </a:ext>
            </a:extLst>
          </p:cNvPr>
          <p:cNvSpPr/>
          <p:nvPr/>
        </p:nvSpPr>
        <p:spPr>
          <a:xfrm>
            <a:off x="409422" y="4687490"/>
            <a:ext cx="1490471" cy="15720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ja-JP" sz="1400" b="1">
                <a:latin typeface="Arial"/>
                <a:cs typeface="Arial"/>
              </a:rPr>
              <a:t>T</a:t>
            </a:r>
            <a:r>
              <a:rPr lang="en-US" altLang="ja-JP" sz="1600" b="1">
                <a:latin typeface="Arial"/>
                <a:cs typeface="Arial"/>
              </a:rPr>
              <a:t>echnology</a:t>
            </a:r>
          </a:p>
          <a:p>
            <a:pPr algn="ctr"/>
            <a:endParaRPr lang="en-US" altLang="ja-JP" sz="1600" b="1">
              <a:latin typeface="Arial"/>
              <a:cs typeface="Arial"/>
            </a:endParaRPr>
          </a:p>
          <a:p>
            <a:pPr algn="ctr"/>
            <a:endParaRPr lang="en-US" altLang="ja-JP" sz="1400" b="1">
              <a:latin typeface="Arial"/>
              <a:cs typeface="Arial"/>
            </a:endParaRPr>
          </a:p>
          <a:p>
            <a:pPr algn="ctr"/>
            <a:endParaRPr lang="en-US" altLang="ja-JP" sz="1400" b="1">
              <a:latin typeface="Arial"/>
              <a:cs typeface="Arial"/>
            </a:endParaRPr>
          </a:p>
          <a:p>
            <a:pPr algn="ctr"/>
            <a:endParaRPr lang="en-US" altLang="ja-JP" sz="1400" b="1">
              <a:latin typeface="Arial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6B8B69-08EB-D826-7619-03834E1A47BD}"/>
              </a:ext>
            </a:extLst>
          </p:cNvPr>
          <p:cNvSpPr/>
          <p:nvPr/>
        </p:nvSpPr>
        <p:spPr>
          <a:xfrm>
            <a:off x="5177366" y="4391462"/>
            <a:ext cx="2925572" cy="2953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ja-JP" sz="1400" b="1">
                <a:latin typeface="Arial"/>
                <a:cs typeface="Arial"/>
              </a:rPr>
              <a:t>Powered By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EB6F76-1806-0E3A-68E2-F703324C94C2}"/>
              </a:ext>
            </a:extLst>
          </p:cNvPr>
          <p:cNvSpPr/>
          <p:nvPr/>
        </p:nvSpPr>
        <p:spPr>
          <a:xfrm>
            <a:off x="2060424" y="4835959"/>
            <a:ext cx="2918313" cy="453235"/>
          </a:xfrm>
          <a:prstGeom prst="rect">
            <a:avLst/>
          </a:prstGeom>
          <a:solidFill>
            <a:srgbClr val="5ABB9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 algn="ctr">
              <a:buAutoNum type="arabicPeriod"/>
            </a:pPr>
            <a:r>
              <a:rPr lang="en-US" sz="1400" b="1">
                <a:latin typeface="Arial"/>
                <a:cs typeface="Arial"/>
              </a:rPr>
              <a:t>Web Crawler</a:t>
            </a:r>
            <a:endParaRPr lang="en-US" sz="14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FFF709-CBF7-F7CA-6293-73A0260B0E39}"/>
              </a:ext>
            </a:extLst>
          </p:cNvPr>
          <p:cNvSpPr/>
          <p:nvPr/>
        </p:nvSpPr>
        <p:spPr>
          <a:xfrm>
            <a:off x="2060424" y="5289195"/>
            <a:ext cx="2918312" cy="96560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Arial"/>
                <a:ea typeface="+mn-lt"/>
                <a:cs typeface="Arial"/>
              </a:rPr>
              <a:t>Crawls and augment thousands of news articles 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EA6F16A-7465-1336-2465-789974EDC458}"/>
              </a:ext>
            </a:extLst>
          </p:cNvPr>
          <p:cNvSpPr/>
          <p:nvPr/>
        </p:nvSpPr>
        <p:spPr>
          <a:xfrm>
            <a:off x="5180995" y="5289533"/>
            <a:ext cx="2918312" cy="96762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Arial"/>
                <a:cs typeface="Arial"/>
              </a:rPr>
              <a:t>Technique for enhancing accuracy and reliability of Gen AI output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8E4CFB-2799-1652-02D7-A8A73F316B36}"/>
              </a:ext>
            </a:extLst>
          </p:cNvPr>
          <p:cNvSpPr/>
          <p:nvPr/>
        </p:nvSpPr>
        <p:spPr>
          <a:xfrm>
            <a:off x="8283761" y="4837643"/>
            <a:ext cx="2918312" cy="453234"/>
          </a:xfrm>
          <a:prstGeom prst="rect">
            <a:avLst/>
          </a:prstGeom>
          <a:solidFill>
            <a:srgbClr val="5ABB9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>
                <a:latin typeface="Arial"/>
                <a:cs typeface="Arial"/>
              </a:rPr>
              <a:t>3. Abstractive Summarization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629A164-786A-1573-A924-2C460C05BD9B}"/>
              </a:ext>
            </a:extLst>
          </p:cNvPr>
          <p:cNvSpPr/>
          <p:nvPr/>
        </p:nvSpPr>
        <p:spPr>
          <a:xfrm>
            <a:off x="8283760" y="5290877"/>
            <a:ext cx="2918312" cy="971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Arial"/>
                <a:cs typeface="Arial"/>
              </a:rPr>
              <a:t>Generates concise summary that captures main ideas of articles</a:t>
            </a:r>
            <a:endParaRPr lang="en-US" sz="12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6CCC33-2E68-3822-9D78-C7199DB2F5E8}"/>
              </a:ext>
            </a:extLst>
          </p:cNvPr>
          <p:cNvSpPr/>
          <p:nvPr/>
        </p:nvSpPr>
        <p:spPr>
          <a:xfrm>
            <a:off x="2051351" y="2730181"/>
            <a:ext cx="2918312" cy="14744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 b="1">
                <a:solidFill>
                  <a:srgbClr val="000000"/>
                </a:solidFill>
                <a:latin typeface="Arial"/>
                <a:ea typeface="+mn-lt"/>
                <a:cs typeface="Arial"/>
              </a:rPr>
              <a:t>*Query:</a:t>
            </a:r>
            <a:endParaRPr lang="en-US"/>
          </a:p>
          <a:p>
            <a:endParaRPr lang="en-US" sz="120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z="1200" b="1">
                <a:solidFill>
                  <a:srgbClr val="000000"/>
                </a:solidFill>
                <a:latin typeface="Arial"/>
                <a:cs typeface="Arial"/>
              </a:rPr>
              <a:t>*Time Period:</a:t>
            </a:r>
          </a:p>
          <a:p>
            <a:endParaRPr lang="en-US" sz="120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z="1200" b="1">
                <a:solidFill>
                  <a:srgbClr val="000000"/>
                </a:solidFill>
                <a:latin typeface="Arial"/>
                <a:cs typeface="Arial"/>
              </a:rPr>
              <a:t>Direct Answer:</a:t>
            </a:r>
          </a:p>
          <a:p>
            <a:endParaRPr lang="en-US" sz="12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2548FF-0DBC-DD6C-A1B7-588FC8A5736D}"/>
              </a:ext>
            </a:extLst>
          </p:cNvPr>
          <p:cNvSpPr/>
          <p:nvPr/>
        </p:nvSpPr>
        <p:spPr>
          <a:xfrm>
            <a:off x="5204579" y="2730180"/>
            <a:ext cx="2918312" cy="14744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 b="1">
                <a:solidFill>
                  <a:srgbClr val="000000"/>
                </a:solidFill>
                <a:latin typeface="Arial"/>
                <a:ea typeface="+mn-lt"/>
                <a:cs typeface="Arial"/>
              </a:rPr>
              <a:t>Related to Your Query:</a:t>
            </a:r>
            <a:endParaRPr lang="en-US"/>
          </a:p>
          <a:p>
            <a:endParaRPr lang="en-US" sz="1200" b="1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z="1200" b="1">
                <a:solidFill>
                  <a:srgbClr val="000000"/>
                </a:solidFill>
                <a:latin typeface="Arial"/>
                <a:cs typeface="Arial"/>
              </a:rPr>
              <a:t>Bullet Point Summary:</a:t>
            </a:r>
          </a:p>
          <a:p>
            <a:endParaRPr lang="en-US" sz="1200" b="1">
              <a:solidFill>
                <a:srgbClr val="000000"/>
              </a:solidFill>
              <a:latin typeface="Arial"/>
              <a:cs typeface="Arial"/>
            </a:endParaRPr>
          </a:p>
          <a:p>
            <a:endParaRPr lang="en-US" sz="1200" b="1">
              <a:solidFill>
                <a:srgbClr val="000000"/>
              </a:solidFill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</a:pPr>
            <a:endParaRPr lang="en-US" sz="12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D6CA17-3A99-52C9-FC48-122B2B6D1BBB}"/>
              </a:ext>
            </a:extLst>
          </p:cNvPr>
          <p:cNvSpPr/>
          <p:nvPr/>
        </p:nvSpPr>
        <p:spPr>
          <a:xfrm>
            <a:off x="8328778" y="2730179"/>
            <a:ext cx="2918312" cy="14744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 b="1">
                <a:solidFill>
                  <a:srgbClr val="000000"/>
                </a:solidFill>
                <a:latin typeface="Arial"/>
                <a:ea typeface="+mn-lt"/>
                <a:cs typeface="Arial"/>
              </a:rPr>
              <a:t>Public Stocks: </a:t>
            </a:r>
            <a:endParaRPr lang="en-US"/>
          </a:p>
          <a:p>
            <a:endParaRPr lang="en-US" sz="1200" b="1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z="1200" b="1">
                <a:solidFill>
                  <a:srgbClr val="000000"/>
                </a:solidFill>
                <a:latin typeface="Arial"/>
                <a:cs typeface="Arial"/>
              </a:rPr>
              <a:t>Stock Price Over Time: </a:t>
            </a:r>
            <a:endParaRPr lang="en-US"/>
          </a:p>
          <a:p>
            <a:endParaRPr lang="en-US" sz="1200" b="1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z="1200" b="1">
                <a:solidFill>
                  <a:srgbClr val="000000"/>
                </a:solidFill>
                <a:latin typeface="Arial"/>
                <a:cs typeface="Arial"/>
              </a:rPr>
              <a:t>Financial KPIs: </a:t>
            </a:r>
            <a:endParaRPr lang="en-US"/>
          </a:p>
          <a:p>
            <a:pPr marL="171450" indent="-171450">
              <a:buFont typeface="Arial"/>
              <a:buChar char="•"/>
            </a:pPr>
            <a:endParaRPr lang="en-US" sz="12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ACD803A-2B4E-F02D-AD56-8B0747A0B67B}"/>
              </a:ext>
            </a:extLst>
          </p:cNvPr>
          <p:cNvSpPr/>
          <p:nvPr/>
        </p:nvSpPr>
        <p:spPr>
          <a:xfrm>
            <a:off x="2057447" y="3102734"/>
            <a:ext cx="2906124" cy="17811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altLang="ja-JP" sz="1200">
                <a:solidFill>
                  <a:srgbClr val="FFFFFF"/>
                </a:solidFill>
                <a:latin typeface="Arial"/>
                <a:cs typeface="Arial"/>
              </a:rPr>
              <a:t>Which companies are working on …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5308406-C06A-B271-497B-28E3CE9F09CE}"/>
              </a:ext>
            </a:extLst>
          </p:cNvPr>
          <p:cNvSpPr/>
          <p:nvPr/>
        </p:nvSpPr>
        <p:spPr>
          <a:xfrm>
            <a:off x="3052183" y="3465881"/>
            <a:ext cx="865198" cy="17782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ja-JP" sz="1200">
                <a:solidFill>
                  <a:srgbClr val="FFFFFF"/>
                </a:solidFill>
                <a:latin typeface="Arial"/>
                <a:cs typeface="Arial"/>
              </a:rPr>
              <a:t>3 months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70A038B-3DE2-3804-243F-656735E104FE}"/>
              </a:ext>
            </a:extLst>
          </p:cNvPr>
          <p:cNvSpPr/>
          <p:nvPr/>
        </p:nvSpPr>
        <p:spPr>
          <a:xfrm>
            <a:off x="4080084" y="3465880"/>
            <a:ext cx="871294" cy="17782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ja-JP" sz="1200">
                <a:solidFill>
                  <a:srgbClr val="FFFFFF"/>
                </a:solidFill>
                <a:latin typeface="Arial"/>
                <a:cs typeface="Arial"/>
              </a:rPr>
              <a:t>6 months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F75E73-4C6D-EB8F-5114-91B2F8F1EDDF}"/>
              </a:ext>
            </a:extLst>
          </p:cNvPr>
          <p:cNvSpPr/>
          <p:nvPr/>
        </p:nvSpPr>
        <p:spPr>
          <a:xfrm>
            <a:off x="2063541" y="3465734"/>
            <a:ext cx="859102" cy="17811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ja-JP" sz="1200">
                <a:solidFill>
                  <a:srgbClr val="FFFFFF"/>
                </a:solidFill>
                <a:latin typeface="Arial"/>
                <a:cs typeface="Arial"/>
              </a:rPr>
              <a:t>1 month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B34D013-9F9C-4B6E-D818-2B9B3A6CA6ED}"/>
              </a:ext>
            </a:extLst>
          </p:cNvPr>
          <p:cNvSpPr/>
          <p:nvPr/>
        </p:nvSpPr>
        <p:spPr>
          <a:xfrm>
            <a:off x="2056678" y="3826289"/>
            <a:ext cx="2906891" cy="3773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altLang="ja-JP" sz="1200">
                <a:solidFill>
                  <a:schemeClr val="tx1"/>
                </a:solidFill>
                <a:latin typeface="Arial"/>
                <a:cs typeface="Arial"/>
              </a:rPr>
              <a:t>The articles mentions several companies that are working on …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C816597-8061-3EF2-4F12-DFE3EC56F46F}"/>
              </a:ext>
            </a:extLst>
          </p:cNvPr>
          <p:cNvSpPr/>
          <p:nvPr/>
        </p:nvSpPr>
        <p:spPr>
          <a:xfrm>
            <a:off x="5204579" y="3105708"/>
            <a:ext cx="2918316" cy="17202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altLang="ja-JP" sz="1200">
                <a:solidFill>
                  <a:schemeClr val="tx1"/>
                </a:solidFill>
                <a:latin typeface="Arial"/>
                <a:cs typeface="Arial"/>
              </a:rPr>
              <a:t>Meta, OpenAI and Google are …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B17DE37-770B-4882-3B42-A8FE9C597A3D}"/>
              </a:ext>
            </a:extLst>
          </p:cNvPr>
          <p:cNvSpPr/>
          <p:nvPr/>
        </p:nvSpPr>
        <p:spPr>
          <a:xfrm>
            <a:off x="5192386" y="3468709"/>
            <a:ext cx="2918315" cy="73575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Arial"/>
              <a:buChar char="•"/>
            </a:pPr>
            <a:r>
              <a:rPr lang="en-US" altLang="ja-JP" sz="1200">
                <a:solidFill>
                  <a:schemeClr val="tx1"/>
                </a:solidFill>
                <a:latin typeface="Arial"/>
                <a:cs typeface="Arial"/>
              </a:rPr>
              <a:t>On 2023-08-22, it was reported …</a:t>
            </a:r>
          </a:p>
          <a:p>
            <a:pPr marL="171450" indent="-171450">
              <a:buFont typeface="Arial"/>
              <a:buChar char="•"/>
            </a:pPr>
            <a:r>
              <a:rPr lang="en-US" altLang="ja-JP" sz="1200">
                <a:solidFill>
                  <a:schemeClr val="tx1"/>
                </a:solidFill>
                <a:latin typeface="Arial"/>
                <a:cs typeface="Arial"/>
              </a:rPr>
              <a:t>Meta researchers gathered audio...</a:t>
            </a:r>
          </a:p>
          <a:p>
            <a:r>
              <a:rPr lang="en-US" altLang="ja-JP" sz="1200" b="1">
                <a:solidFill>
                  <a:schemeClr val="tx1"/>
                </a:solidFill>
                <a:latin typeface="Arial"/>
                <a:cs typeface="Arial"/>
              </a:rPr>
              <a:t>Source</a:t>
            </a:r>
            <a:r>
              <a:rPr lang="en-US" altLang="ja-JP" sz="1200">
                <a:solidFill>
                  <a:schemeClr val="tx1"/>
                </a:solidFill>
                <a:latin typeface="Arial"/>
                <a:cs typeface="Arial"/>
              </a:rPr>
              <a:t>: CNBC.com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02A88AB-EB13-0E87-CE04-950A25CE287D}"/>
              </a:ext>
            </a:extLst>
          </p:cNvPr>
          <p:cNvSpPr/>
          <p:nvPr/>
        </p:nvSpPr>
        <p:spPr>
          <a:xfrm>
            <a:off x="9335708" y="3108829"/>
            <a:ext cx="859102" cy="18109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ja-JP" sz="1200">
                <a:solidFill>
                  <a:schemeClr val="tx1"/>
                </a:solidFill>
                <a:latin typeface="Arial"/>
                <a:cs typeface="Arial"/>
              </a:rPr>
              <a:t>AMZN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7D98592-56F3-CF74-DEFD-8FAA8B707187}"/>
              </a:ext>
            </a:extLst>
          </p:cNvPr>
          <p:cNvSpPr/>
          <p:nvPr/>
        </p:nvSpPr>
        <p:spPr>
          <a:xfrm>
            <a:off x="10360778" y="3108973"/>
            <a:ext cx="859102" cy="17782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ja-JP" sz="1200">
                <a:solidFill>
                  <a:schemeClr val="tx1"/>
                </a:solidFill>
                <a:latin typeface="Arial"/>
                <a:cs typeface="Arial"/>
              </a:rPr>
              <a:t>NVDA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4AC42D0-480B-BA92-4C21-D0C8204833C8}"/>
              </a:ext>
            </a:extLst>
          </p:cNvPr>
          <p:cNvSpPr/>
          <p:nvPr/>
        </p:nvSpPr>
        <p:spPr>
          <a:xfrm>
            <a:off x="8337849" y="3108827"/>
            <a:ext cx="859102" cy="17202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ja-JP" sz="1200">
                <a:solidFill>
                  <a:schemeClr val="tx1"/>
                </a:solidFill>
                <a:latin typeface="Arial"/>
                <a:cs typeface="Arial"/>
              </a:rPr>
              <a:t>MSFT</a:t>
            </a:r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1EDBBEB-10B8-6288-79E9-935F6B2D9389}"/>
              </a:ext>
            </a:extLst>
          </p:cNvPr>
          <p:cNvSpPr/>
          <p:nvPr/>
        </p:nvSpPr>
        <p:spPr>
          <a:xfrm>
            <a:off x="8331752" y="3910523"/>
            <a:ext cx="865198" cy="20250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ja-JP" sz="1200">
                <a:solidFill>
                  <a:schemeClr val="tx1"/>
                </a:solidFill>
                <a:latin typeface="Arial"/>
                <a:cs typeface="Arial"/>
              </a:rPr>
              <a:t>Mkt Cap</a:t>
            </a:r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4D10891-FB34-F5E5-78F8-E85C4FA01B44}"/>
              </a:ext>
            </a:extLst>
          </p:cNvPr>
          <p:cNvSpPr/>
          <p:nvPr/>
        </p:nvSpPr>
        <p:spPr>
          <a:xfrm>
            <a:off x="9335707" y="3904429"/>
            <a:ext cx="859102" cy="21157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ja-JP" sz="1200">
                <a:solidFill>
                  <a:schemeClr val="tx1"/>
                </a:solidFill>
                <a:latin typeface="Arial"/>
                <a:cs typeface="Arial"/>
              </a:rPr>
              <a:t>PE%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B81B679-CEAC-C214-CFDD-4E419CE8283E}"/>
              </a:ext>
            </a:extLst>
          </p:cNvPr>
          <p:cNvSpPr/>
          <p:nvPr/>
        </p:nvSpPr>
        <p:spPr>
          <a:xfrm>
            <a:off x="10360777" y="3910669"/>
            <a:ext cx="859102" cy="20830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ja-JP" sz="1200">
                <a:solidFill>
                  <a:schemeClr val="tx1"/>
                </a:solidFill>
                <a:latin typeface="Arial"/>
                <a:cs typeface="Arial"/>
              </a:rPr>
              <a:t>Beta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0F9D5235-BEA0-8C4B-E90A-3D251328A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0555" y="3439023"/>
            <a:ext cx="695325" cy="257175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C57A2CBC-38C8-BBD6-D198-27837A1AFB86}"/>
              </a:ext>
            </a:extLst>
          </p:cNvPr>
          <p:cNvSpPr/>
          <p:nvPr/>
        </p:nvSpPr>
        <p:spPr>
          <a:xfrm>
            <a:off x="2033210" y="2736849"/>
            <a:ext cx="9215698" cy="1522234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US" sz="12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B849EE3-B7FE-13E2-0ABD-25123CFB913F}"/>
              </a:ext>
            </a:extLst>
          </p:cNvPr>
          <p:cNvSpPr/>
          <p:nvPr/>
        </p:nvSpPr>
        <p:spPr>
          <a:xfrm>
            <a:off x="5181332" y="4837643"/>
            <a:ext cx="2918312" cy="453234"/>
          </a:xfrm>
          <a:prstGeom prst="rect">
            <a:avLst/>
          </a:prstGeom>
          <a:solidFill>
            <a:srgbClr val="5ABB9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>
                <a:latin typeface="Arial"/>
                <a:cs typeface="Arial"/>
              </a:rPr>
              <a:t>2. Retrieval Augmented Generation (RAG)</a:t>
            </a:r>
          </a:p>
        </p:txBody>
      </p:sp>
      <p:pic>
        <p:nvPicPr>
          <p:cNvPr id="85" name="Graphic 84" descr="Laptop with solid fill">
            <a:extLst>
              <a:ext uri="{FF2B5EF4-FFF2-40B4-BE49-F238E27FC236}">
                <a16:creationId xmlns:a16="http://schemas.microsoft.com/office/drawing/2014/main" id="{35A6FC1D-6ECC-A378-6BD5-DE39836067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3771" y="5290457"/>
            <a:ext cx="685801" cy="664029"/>
          </a:xfrm>
          <a:prstGeom prst="rect">
            <a:avLst/>
          </a:prstGeom>
        </p:spPr>
      </p:pic>
      <p:pic>
        <p:nvPicPr>
          <p:cNvPr id="86" name="Graphic 85" descr="Tools with solid fill">
            <a:extLst>
              <a:ext uri="{FF2B5EF4-FFF2-40B4-BE49-F238E27FC236}">
                <a16:creationId xmlns:a16="http://schemas.microsoft.com/office/drawing/2014/main" id="{11D39F46-43D9-E4E6-B3E0-4A2D522AA1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5133" y="3049360"/>
            <a:ext cx="631372" cy="6313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937368-7064-6625-8FF2-2E3F16A34102}"/>
              </a:ext>
            </a:extLst>
          </p:cNvPr>
          <p:cNvSpPr txBox="1"/>
          <p:nvPr/>
        </p:nvSpPr>
        <p:spPr>
          <a:xfrm>
            <a:off x="408432" y="6358128"/>
            <a:ext cx="734263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>
                <a:latin typeface="Arial"/>
                <a:cs typeface="Arial"/>
              </a:rPr>
              <a:t>*'Query' and 'Time Period' are user inputs. Other highlighted contents are model outputs</a:t>
            </a:r>
          </a:p>
        </p:txBody>
      </p:sp>
    </p:spTree>
    <p:extLst>
      <p:ext uri="{BB962C8B-B14F-4D97-AF65-F5344CB8AC3E}">
        <p14:creationId xmlns:p14="http://schemas.microsoft.com/office/powerpoint/2010/main" val="2597489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4E3DA-2E16-455D-5243-5273C68DF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Posterama"/>
              </a:rPr>
              <a:t>Demo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BCF28-6D6A-39B6-E88D-4B6DB7830D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light bulb with a brain inside&#10;&#10;Description automatically generated">
            <a:extLst>
              <a:ext uri="{FF2B5EF4-FFF2-40B4-BE49-F238E27FC236}">
                <a16:creationId xmlns:a16="http://schemas.microsoft.com/office/drawing/2014/main" id="{BFC5701E-5A35-1B87-2225-367111EE6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8500" y="78372"/>
            <a:ext cx="794796" cy="7851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4FDE9-B977-AD82-5CB9-C744FBA14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2098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4E3DA-2E16-455D-5243-5273C68DF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Posterama"/>
              </a:rPr>
              <a:t>Data Infrastructure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BCF28-6D6A-39B6-E88D-4B6DB7830D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light bulb with a brain inside&#10;&#10;Description automatically generated">
            <a:extLst>
              <a:ext uri="{FF2B5EF4-FFF2-40B4-BE49-F238E27FC236}">
                <a16:creationId xmlns:a16="http://schemas.microsoft.com/office/drawing/2014/main" id="{6AD04670-6403-BE01-F125-73DF55279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8500" y="78372"/>
            <a:ext cx="794796" cy="7851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0D210-E6BB-8428-0691-0601E685B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1021141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Custom 11">
      <a:dk1>
        <a:srgbClr val="262626"/>
      </a:dk1>
      <a:lt1>
        <a:sysClr val="window" lastClr="FFFFFF"/>
      </a:lt1>
      <a:dk2>
        <a:srgbClr val="2F333D"/>
      </a:dk2>
      <a:lt2>
        <a:srgbClr val="E9F3F3"/>
      </a:lt2>
      <a:accent1>
        <a:srgbClr val="1EBE9B"/>
      </a:accent1>
      <a:accent2>
        <a:srgbClr val="FD8686"/>
      </a:accent2>
      <a:accent3>
        <a:srgbClr val="0AC8AD"/>
      </a:accent3>
      <a:accent4>
        <a:srgbClr val="E69500"/>
      </a:accent4>
      <a:accent5>
        <a:srgbClr val="EC4E70"/>
      </a:accent5>
      <a:accent6>
        <a:srgbClr val="794DFF"/>
      </a:accent6>
      <a:hlink>
        <a:srgbClr val="3E8FF1"/>
      </a:hlink>
      <a:folHlink>
        <a:srgbClr val="939393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26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SplashVTI</vt:lpstr>
      <vt:lpstr>Retail Investments powered by              Conversational AI</vt:lpstr>
      <vt:lpstr>Agenda</vt:lpstr>
      <vt:lpstr>The Team</vt:lpstr>
      <vt:lpstr>Product Introduction</vt:lpstr>
      <vt:lpstr>Executive Summary</vt:lpstr>
      <vt:lpstr>Why FinBot? : Retail investors face major challenges that can  be alleviated by Generative AI</vt:lpstr>
      <vt:lpstr>An AI driven personal investment assistant, FinBot, can empower retail investors</vt:lpstr>
      <vt:lpstr>Demo</vt:lpstr>
      <vt:lpstr>Data Infrastructure</vt:lpstr>
      <vt:lpstr>FinBot crawls and augments hundreds and thousands of articles to generate insights </vt:lpstr>
      <vt:lpstr>FinBot performs Fusion RAG to produce final insights</vt:lpstr>
      <vt:lpstr>FinBot utilizes the state-of-the-art models as a foundation for text generation</vt:lpstr>
      <vt:lpstr>Model Iteration</vt:lpstr>
      <vt:lpstr>The embedding model was aligned via contrastive learning to improve retrieval performance</vt:lpstr>
      <vt:lpstr>Human written key-points from scraped articles were used to improve the target summary model</vt:lpstr>
      <vt:lpstr>QA model was lightly fine-tuned using RAG specific datasets</vt:lpstr>
      <vt:lpstr>Final Thoughts</vt:lpstr>
      <vt:lpstr>Conclusions</vt:lpstr>
      <vt:lpstr>Next Steps</vt:lpstr>
      <vt:lpstr>Thank You</vt:lpstr>
      <vt:lpstr>Appendix</vt:lpstr>
      <vt:lpstr>Next Steps</vt:lpstr>
      <vt:lpstr>An AI driven personal investment assistant, FinBot, can empower retail investors</vt:lpstr>
      <vt:lpstr>Tuning Performance of Embedding Model</vt:lpstr>
      <vt:lpstr>Tuning of the LLMs</vt:lpstr>
      <vt:lpstr>An AI driven personal investment assistant, FinBot, can empower retail investors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19</cp:revision>
  <dcterms:created xsi:type="dcterms:W3CDTF">2023-10-28T20:21:34Z</dcterms:created>
  <dcterms:modified xsi:type="dcterms:W3CDTF">2023-11-30T02:56:39Z</dcterms:modified>
</cp:coreProperties>
</file>